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5"/>
  </p:notesMasterIdLst>
  <p:sldIdLst>
    <p:sldId id="256" r:id="rId2"/>
    <p:sldId id="386" r:id="rId3"/>
    <p:sldId id="285" r:id="rId4"/>
    <p:sldId id="385" r:id="rId5"/>
    <p:sldId id="287" r:id="rId6"/>
    <p:sldId id="257" r:id="rId7"/>
    <p:sldId id="258" r:id="rId8"/>
    <p:sldId id="293" r:id="rId9"/>
    <p:sldId id="294" r:id="rId10"/>
    <p:sldId id="290" r:id="rId11"/>
    <p:sldId id="289" r:id="rId12"/>
    <p:sldId id="298" r:id="rId13"/>
    <p:sldId id="296" r:id="rId14"/>
    <p:sldId id="295" r:id="rId15"/>
    <p:sldId id="299" r:id="rId16"/>
    <p:sldId id="300" r:id="rId17"/>
    <p:sldId id="301" r:id="rId18"/>
    <p:sldId id="302" r:id="rId19"/>
    <p:sldId id="308" r:id="rId20"/>
    <p:sldId id="307" r:id="rId21"/>
    <p:sldId id="356" r:id="rId22"/>
    <p:sldId id="396" r:id="rId23"/>
    <p:sldId id="357" r:id="rId24"/>
    <p:sldId id="358" r:id="rId25"/>
    <p:sldId id="359" r:id="rId26"/>
    <p:sldId id="360" r:id="rId27"/>
    <p:sldId id="387" r:id="rId28"/>
    <p:sldId id="398" r:id="rId29"/>
    <p:sldId id="389" r:id="rId30"/>
    <p:sldId id="391" r:id="rId31"/>
    <p:sldId id="392" r:id="rId32"/>
    <p:sldId id="393" r:id="rId33"/>
    <p:sldId id="394" r:id="rId34"/>
    <p:sldId id="361" r:id="rId35"/>
    <p:sldId id="362" r:id="rId36"/>
    <p:sldId id="363" r:id="rId37"/>
    <p:sldId id="399" r:id="rId38"/>
    <p:sldId id="400" r:id="rId39"/>
    <p:sldId id="401" r:id="rId40"/>
    <p:sldId id="364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264" r:id="rId49"/>
    <p:sldId id="262" r:id="rId50"/>
    <p:sldId id="318" r:id="rId51"/>
    <p:sldId id="320" r:id="rId52"/>
    <p:sldId id="383" r:id="rId53"/>
    <p:sldId id="384" r:id="rId54"/>
    <p:sldId id="340" r:id="rId55"/>
    <p:sldId id="341" r:id="rId56"/>
    <p:sldId id="321" r:id="rId57"/>
    <p:sldId id="322" r:id="rId58"/>
    <p:sldId id="342" r:id="rId59"/>
    <p:sldId id="343" r:id="rId60"/>
    <p:sldId id="319" r:id="rId61"/>
    <p:sldId id="344" r:id="rId62"/>
    <p:sldId id="345" r:id="rId63"/>
    <p:sldId id="346" r:id="rId64"/>
    <p:sldId id="347" r:id="rId65"/>
    <p:sldId id="381" r:id="rId66"/>
    <p:sldId id="382" r:id="rId67"/>
    <p:sldId id="270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261" r:id="rId85"/>
    <p:sldId id="276" r:id="rId86"/>
    <p:sldId id="374" r:id="rId87"/>
    <p:sldId id="373" r:id="rId88"/>
    <p:sldId id="375" r:id="rId89"/>
    <p:sldId id="376" r:id="rId90"/>
    <p:sldId id="377" r:id="rId91"/>
    <p:sldId id="378" r:id="rId92"/>
    <p:sldId id="379" r:id="rId93"/>
    <p:sldId id="380" r:id="rId94"/>
    <p:sldId id="315" r:id="rId95"/>
    <p:sldId id="316" r:id="rId96"/>
    <p:sldId id="317" r:id="rId97"/>
    <p:sldId id="304" r:id="rId98"/>
    <p:sldId id="281" r:id="rId99"/>
    <p:sldId id="305" r:id="rId100"/>
    <p:sldId id="283" r:id="rId101"/>
    <p:sldId id="312" r:id="rId102"/>
    <p:sldId id="313" r:id="rId103"/>
    <p:sldId id="311" r:id="rId10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58BD1-C70F-4CEB-B2A2-1B722E907232}" type="datetimeFigureOut">
              <a:rPr lang="zh-TW" altLang="en-US" smtClean="0"/>
              <a:t>2020/1/20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2A371-7962-44F7-9C4E-A826EB5FE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37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1F9E-D391-4051-8027-A44531A1CF81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C934-C6C3-48F8-B4D4-6CFA95D36B85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BCD8-C715-4101-80F6-C52D16129D00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A65A-A3CB-45E0-9600-CF16DB81F986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58EC-978B-43F5-ADE6-E99DB1E2E000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036C7-7A5E-490E-801E-99CA45934048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01478" y="645017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74FE-611D-4366-AA77-3D94235257D5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9D1C-1DB9-4FF8-B4AB-AADBE4C61596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2377-B27F-49D4-AC39-7CA52E004CC3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A87D-6D56-41F9-9E3B-5B372879831B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A7C69-6753-449E-9B35-8EBFCD44A4F6}" type="datetime1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random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fif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26.jpg"/><Relationship Id="rId10" Type="http://schemas.openxmlformats.org/officeDocument/2006/relationships/image" Target="../media/image129.jpg"/><Relationship Id="rId4" Type="http://schemas.openxmlformats.org/officeDocument/2006/relationships/image" Target="../media/image125.png"/><Relationship Id="rId9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6.jp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36.png"/><Relationship Id="rId7" Type="http://schemas.openxmlformats.org/officeDocument/2006/relationships/image" Target="../media/image12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e5f5811aab5673afcaa9903238345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865" y="728345"/>
            <a:ext cx="5365750" cy="5401310"/>
          </a:xfrm>
          <a:prstGeom prst="rect">
            <a:avLst/>
          </a:prstGeom>
        </p:spPr>
      </p:pic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401456" y="2293035"/>
            <a:ext cx="5721096" cy="101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4" tIns="43347" rIns="86694" bIns="4334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dist">
              <a:buNone/>
            </a:pPr>
            <a:r>
              <a:rPr lang="en-US" altLang="zh-CN" sz="6000" b="1" cap="all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PM2.5</a:t>
            </a:r>
            <a:r>
              <a:rPr lang="zh-TW" altLang="en-US" sz="6000" b="1" cap="all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智慧特助</a:t>
            </a:r>
            <a:endParaRPr lang="zh-CN" altLang="en-US" sz="6000" b="1" cap="all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362123" y="3267432"/>
            <a:ext cx="5713257" cy="163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2"/>
          <p:cNvSpPr txBox="1"/>
          <p:nvPr/>
        </p:nvSpPr>
        <p:spPr>
          <a:xfrm>
            <a:off x="401456" y="3302262"/>
            <a:ext cx="6220460" cy="687999"/>
          </a:xfrm>
          <a:prstGeom prst="rect">
            <a:avLst/>
          </a:prstGeom>
        </p:spPr>
        <p:txBody>
          <a:bodyPr lIns="0" tIns="57794" rIns="0" bIns="57794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chemeClr val="tx1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Professional Air Quality Forecast Program, a practical customized executive assistant to provide you with environmental intelligence of PM2.5 through crawling and analyzing Gov open big data and combining IoT around the great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Taoyuang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area, is to assist you to decide where you’d better not go today or in recent days.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762000" y="451485"/>
            <a:ext cx="2621280" cy="56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4" tIns="43347" rIns="86694" bIns="4334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dist">
              <a:lnSpc>
                <a:spcPct val="70000"/>
              </a:lnSpc>
              <a:buNone/>
            </a:pPr>
            <a:r>
              <a:rPr lang="en-US" altLang="zh-CN" sz="4400" cap="all" dirty="0">
                <a:solidFill>
                  <a:srgbClr val="00B0F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DB104-G5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449806" y="4077390"/>
            <a:ext cx="458374" cy="413329"/>
            <a:chOff x="4634991" y="2138335"/>
            <a:chExt cx="428348" cy="386204"/>
          </a:xfrm>
        </p:grpSpPr>
        <p:sp>
          <p:nvSpPr>
            <p:cNvPr id="111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12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28729" y="4077390"/>
            <a:ext cx="458374" cy="413329"/>
            <a:chOff x="5076056" y="2138335"/>
            <a:chExt cx="428348" cy="386204"/>
          </a:xfrm>
        </p:grpSpPr>
        <p:sp>
          <p:nvSpPr>
            <p:cNvPr id="114" name="Freeform 5"/>
            <p:cNvSpPr/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15" name="KSO_Shape"/>
            <p:cNvSpPr/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407652" y="4077390"/>
            <a:ext cx="458374" cy="413329"/>
            <a:chOff x="5557128" y="2138335"/>
            <a:chExt cx="428348" cy="386204"/>
          </a:xfrm>
        </p:grpSpPr>
        <p:sp>
          <p:nvSpPr>
            <p:cNvPr id="117" name="Freeform 5"/>
            <p:cNvSpPr/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18" name="KSO_Shape"/>
            <p:cNvSpPr/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1886575" y="4077390"/>
            <a:ext cx="458374" cy="413329"/>
            <a:chOff x="6068610" y="2138335"/>
            <a:chExt cx="428348" cy="386204"/>
          </a:xfrm>
        </p:grpSpPr>
        <p:sp>
          <p:nvSpPr>
            <p:cNvPr id="120" name="Freeform 5"/>
            <p:cNvSpPr/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21" name="KSO_Shape"/>
            <p:cNvSpPr/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2365496" y="4077390"/>
            <a:ext cx="458374" cy="413329"/>
            <a:chOff x="6623914" y="2138335"/>
            <a:chExt cx="428348" cy="386204"/>
          </a:xfrm>
        </p:grpSpPr>
        <p:sp>
          <p:nvSpPr>
            <p:cNvPr id="123" name="Freeform 5"/>
            <p:cNvSpPr/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24" name="KSO_Shape"/>
            <p:cNvSpPr/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1F6106D-DF26-4BA7-815F-2A422FFB9180}"/>
              </a:ext>
            </a:extLst>
          </p:cNvPr>
          <p:cNvSpPr txBox="1"/>
          <p:nvPr/>
        </p:nvSpPr>
        <p:spPr>
          <a:xfrm>
            <a:off x="531457" y="4716780"/>
            <a:ext cx="6220460" cy="687999"/>
          </a:xfrm>
          <a:prstGeom prst="rect">
            <a:avLst/>
          </a:prstGeom>
        </p:spPr>
        <p:txBody>
          <a:bodyPr lIns="0" tIns="57794" rIns="0" bIns="57794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chemeClr val="tx1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組長：雷家榮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組員：陳亮瑜、江承韡、周則言、詹祐德、林靖紘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5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9" grpId="0"/>
      <p:bldP spid="3" grpId="0"/>
      <p:bldP spid="3" grpId="1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C4D8F6A-B16B-4346-A2EF-BA2F2F798C53}"/>
              </a:ext>
            </a:extLst>
          </p:cNvPr>
          <p:cNvGrpSpPr/>
          <p:nvPr/>
        </p:nvGrpSpPr>
        <p:grpSpPr>
          <a:xfrm>
            <a:off x="-5715" y="56254"/>
            <a:ext cx="3800967" cy="558075"/>
            <a:chOff x="-5715" y="56254"/>
            <a:chExt cx="3800967" cy="5580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B13E3F2-04A9-41B9-829D-3C9872DE5CD0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9DEE3C3-A625-4C2A-AFE0-C738F0DED6F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7" name="文本占位符 3">
              <a:extLst>
                <a:ext uri="{FF2B5EF4-FFF2-40B4-BE49-F238E27FC236}">
                  <a16:creationId xmlns:a16="http://schemas.microsoft.com/office/drawing/2014/main" id="{D39288C0-471D-4DE7-9890-76B55C187E16}"/>
                </a:ext>
              </a:extLst>
            </p:cNvPr>
            <p:cNvSpPr txBox="1"/>
            <p:nvPr/>
          </p:nvSpPr>
          <p:spPr>
            <a:xfrm>
              <a:off x="431687" y="56254"/>
              <a:ext cx="3363565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資料筆數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02B53EF-503C-4A66-A5EB-A49E15800DFE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38D314E-78D4-484A-BDCD-54BBB01AB96D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42EED37-FF35-4523-B1FC-8685E9F6DA2C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1" name="文本占位符 3">
              <a:extLst>
                <a:ext uri="{FF2B5EF4-FFF2-40B4-BE49-F238E27FC236}">
                  <a16:creationId xmlns:a16="http://schemas.microsoft.com/office/drawing/2014/main" id="{741B34F2-7EDC-4C5A-BC40-937050DC5D49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B68E52A-77B1-4620-A95A-6992CB8DFD26}"/>
              </a:ext>
            </a:extLst>
          </p:cNvPr>
          <p:cNvSpPr txBox="1"/>
          <p:nvPr/>
        </p:nvSpPr>
        <p:spPr>
          <a:xfrm>
            <a:off x="177800" y="587001"/>
            <a:ext cx="3470656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擷取資料筆數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Extract Count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0B1E0D3-C8B6-4014-B99F-B2115363D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83549"/>
              </p:ext>
            </p:extLst>
          </p:nvPr>
        </p:nvGraphicFramePr>
        <p:xfrm>
          <a:off x="6124290" y="515620"/>
          <a:ext cx="5363905" cy="3418267"/>
        </p:xfrm>
        <a:graphic>
          <a:graphicData uri="http://schemas.openxmlformats.org/drawingml/2006/table">
            <a:tbl>
              <a:tblPr firstRow="1" firstCol="1" bandRow="1"/>
              <a:tblGrid>
                <a:gridCol w="1033130">
                  <a:extLst>
                    <a:ext uri="{9D8B030D-6E8A-4147-A177-3AD203B41FA5}">
                      <a16:colId xmlns:a16="http://schemas.microsoft.com/office/drawing/2014/main" val="38346305"/>
                    </a:ext>
                  </a:extLst>
                </a:gridCol>
                <a:gridCol w="1124162">
                  <a:extLst>
                    <a:ext uri="{9D8B030D-6E8A-4147-A177-3AD203B41FA5}">
                      <a16:colId xmlns:a16="http://schemas.microsoft.com/office/drawing/2014/main" val="102246094"/>
                    </a:ext>
                  </a:extLst>
                </a:gridCol>
                <a:gridCol w="1090595">
                  <a:extLst>
                    <a:ext uri="{9D8B030D-6E8A-4147-A177-3AD203B41FA5}">
                      <a16:colId xmlns:a16="http://schemas.microsoft.com/office/drawing/2014/main" val="48491809"/>
                    </a:ext>
                  </a:extLst>
                </a:gridCol>
                <a:gridCol w="977065">
                  <a:extLst>
                    <a:ext uri="{9D8B030D-6E8A-4147-A177-3AD203B41FA5}">
                      <a16:colId xmlns:a16="http://schemas.microsoft.com/office/drawing/2014/main" val="3120664554"/>
                    </a:ext>
                  </a:extLst>
                </a:gridCol>
                <a:gridCol w="1138953">
                  <a:extLst>
                    <a:ext uri="{9D8B030D-6E8A-4147-A177-3AD203B41FA5}">
                      <a16:colId xmlns:a16="http://schemas.microsoft.com/office/drawing/2014/main" val="2613262440"/>
                    </a:ext>
                  </a:extLst>
                </a:gridCol>
              </a:tblGrid>
              <a:tr h="545642">
                <a:tc gridSpan="5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行政院環保署</a:t>
                      </a:r>
                      <a:r>
                        <a:rPr lang="en-US" alt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—</a:t>
                      </a: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環境資源開放平臺</a:t>
                      </a:r>
                      <a:endParaRPr lang="en-US" altLang="zh-TW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新細明體" panose="02020500000000000000" pitchFamily="18" charset="-120"/>
                      </a:endParaRP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下載資料筆數統計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048994"/>
                  </a:ext>
                </a:extLst>
              </a:tr>
              <a:tr h="41037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測站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測項合計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天／筆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年／筆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二年／筆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7234"/>
                  </a:ext>
                </a:extLst>
              </a:tr>
              <a:tr h="41037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桃園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19</a:t>
                      </a: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項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166440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332880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156367"/>
                  </a:ext>
                </a:extLst>
              </a:tr>
              <a:tr h="41037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中壢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18</a:t>
                      </a: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項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157680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315360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47748"/>
                  </a:ext>
                </a:extLst>
              </a:tr>
              <a:tr h="41037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觀音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17</a:t>
                      </a: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項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148920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297840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453366"/>
                  </a:ext>
                </a:extLst>
              </a:tr>
              <a:tr h="41037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龍潭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15</a:t>
                      </a: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項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131400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262800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848969"/>
                  </a:ext>
                </a:extLst>
              </a:tr>
              <a:tr h="41037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平鎮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15</a:t>
                      </a: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項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131400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262800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963383"/>
                  </a:ext>
                </a:extLst>
              </a:tr>
              <a:tr h="410375"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合計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735840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1471680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270244"/>
                  </a:ext>
                </a:extLst>
              </a:tr>
            </a:tbl>
          </a:graphicData>
        </a:graphic>
      </p:graphicFrame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29D67D5F-6CDC-49F3-A6D0-0606C77A511E}"/>
              </a:ext>
            </a:extLst>
          </p:cNvPr>
          <p:cNvSpPr txBox="1">
            <a:spLocks/>
          </p:cNvSpPr>
          <p:nvPr/>
        </p:nvSpPr>
        <p:spPr>
          <a:xfrm>
            <a:off x="132661" y="2291380"/>
            <a:ext cx="5724144" cy="1151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主要提供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各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測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站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均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為獨立模組</a:t>
            </a:r>
            <a:endParaRPr lang="en-US" altLang="zh-TW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59A3EC9-DC47-496D-811E-388374E1A2ED}"/>
              </a:ext>
            </a:extLst>
          </p:cNvPr>
          <p:cNvSpPr txBox="1">
            <a:spLocks/>
          </p:cNvSpPr>
          <p:nvPr/>
        </p:nvSpPr>
        <p:spPr>
          <a:xfrm>
            <a:off x="132661" y="5059502"/>
            <a:ext cx="5724144" cy="60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提供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觀光導覽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頁面使用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29B55E4F-CAAD-471C-8BC9-4F5F55C9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0423"/>
              </p:ext>
            </p:extLst>
          </p:nvPr>
        </p:nvGraphicFramePr>
        <p:xfrm>
          <a:off x="7172943" y="4309694"/>
          <a:ext cx="3266598" cy="1950852"/>
        </p:xfrm>
        <a:graphic>
          <a:graphicData uri="http://schemas.openxmlformats.org/drawingml/2006/table">
            <a:tbl>
              <a:tblPr firstRow="1" firstCol="1" bandRow="1"/>
              <a:tblGrid>
                <a:gridCol w="2274379">
                  <a:extLst>
                    <a:ext uri="{9D8B030D-6E8A-4147-A177-3AD203B41FA5}">
                      <a16:colId xmlns:a16="http://schemas.microsoft.com/office/drawing/2014/main" val="1740453174"/>
                    </a:ext>
                  </a:extLst>
                </a:gridCol>
                <a:gridCol w="992219">
                  <a:extLst>
                    <a:ext uri="{9D8B030D-6E8A-4147-A177-3AD203B41FA5}">
                      <a16:colId xmlns:a16="http://schemas.microsoft.com/office/drawing/2014/main" val="4187261707"/>
                    </a:ext>
                  </a:extLst>
                </a:gridCol>
              </a:tblGrid>
              <a:tr h="32514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桃園觀光導覽網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38422"/>
                  </a:ext>
                </a:extLst>
              </a:tr>
              <a:tr h="325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資料類別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筆數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289089"/>
                  </a:ext>
                </a:extLst>
              </a:tr>
              <a:tr h="325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桃園各區景點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238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707590"/>
                  </a:ext>
                </a:extLst>
              </a:tr>
              <a:tr h="325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美食、商家、餐廳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5259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130606"/>
                  </a:ext>
                </a:extLst>
              </a:tr>
              <a:tr h="325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全台民宿、汽旅、賓館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11895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655092"/>
                  </a:ext>
                </a:extLst>
              </a:tr>
              <a:tr h="325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合計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17392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499"/>
                  </a:ext>
                </a:extLst>
              </a:tr>
            </a:tbl>
          </a:graphicData>
        </a:graphic>
      </p:graphicFrame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4128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uiExpand="1" build="p"/>
      <p:bldP spid="1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096" y="1575886"/>
            <a:ext cx="4302496" cy="1070742"/>
            <a:chOff x="6627851" y="1754191"/>
            <a:chExt cx="4302496" cy="1070742"/>
          </a:xfrm>
        </p:grpSpPr>
        <p:sp>
          <p:nvSpPr>
            <p:cNvPr id="3" name="矩形: 圆角 26"/>
            <p:cNvSpPr/>
            <p:nvPr/>
          </p:nvSpPr>
          <p:spPr>
            <a:xfrm>
              <a:off x="6627851" y="1871939"/>
              <a:ext cx="457200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9E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  <p:cNvSpPr/>
            <p:nvPr/>
          </p:nvSpPr>
          <p:spPr>
            <a:xfrm>
              <a:off x="7293450" y="2086269"/>
              <a:ext cx="36368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擁有複雜地形的臺灣，不同季節吹著不同方向的盛行風，也連帶影響了臺灣各地的空氣品質變化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5" name="文本框 570"/>
            <p:cNvSpPr txBox="1"/>
            <p:nvPr/>
          </p:nvSpPr>
          <p:spPr>
            <a:xfrm>
              <a:off x="7293450" y="1754191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指導風向與空氣品質關聯性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文本框 571"/>
            <p:cNvSpPr txBox="1"/>
            <p:nvPr/>
          </p:nvSpPr>
          <p:spPr>
            <a:xfrm>
              <a:off x="6667040" y="191435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F9E6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429096" y="2905548"/>
            <a:ext cx="4302496" cy="1285996"/>
            <a:chOff x="6627851" y="3377688"/>
            <a:chExt cx="4302496" cy="1286728"/>
          </a:xfrm>
        </p:grpSpPr>
        <p:sp>
          <p:nvSpPr>
            <p:cNvPr id="8" name="矩形: 圆角 27"/>
            <p:cNvSpPr/>
            <p:nvPr/>
          </p:nvSpPr>
          <p:spPr>
            <a:xfrm>
              <a:off x="6627851" y="3493208"/>
              <a:ext cx="457200" cy="4572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9E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  <p:cNvSpPr/>
            <p:nvPr/>
          </p:nvSpPr>
          <p:spPr>
            <a:xfrm>
              <a:off x="7293450" y="3709766"/>
              <a:ext cx="3636897" cy="9546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例如臭氧如何受光化反應用影響使濃度偏高、河川揚塵又是在什麼條件下容易發生等等，而這些特定條件與許多各種氣象要素又有密切關連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0" name="文本框 573"/>
            <p:cNvSpPr txBox="1"/>
            <p:nvPr/>
          </p:nvSpPr>
          <p:spPr>
            <a:xfrm>
              <a:off x="7293450" y="3377688"/>
              <a:ext cx="2954655" cy="369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指導污染物特性及影響要素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574"/>
            <p:cNvSpPr txBox="1"/>
            <p:nvPr/>
          </p:nvSpPr>
          <p:spPr>
            <a:xfrm>
              <a:off x="6667040" y="35378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F9E6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29096" y="4234603"/>
            <a:ext cx="4543584" cy="1285996"/>
            <a:chOff x="6627851" y="5050685"/>
            <a:chExt cx="4543584" cy="1286728"/>
          </a:xfrm>
        </p:grpSpPr>
        <p:sp>
          <p:nvSpPr>
            <p:cNvPr id="13" name="矩形: 圆角 28"/>
            <p:cNvSpPr/>
            <p:nvPr/>
          </p:nvSpPr>
          <p:spPr>
            <a:xfrm>
              <a:off x="6627851" y="5163977"/>
              <a:ext cx="457200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9E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  <p:cNvSpPr/>
            <p:nvPr/>
          </p:nvSpPr>
          <p:spPr>
            <a:xfrm>
              <a:off x="7293450" y="5382763"/>
              <a:ext cx="3636897" cy="9546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空氣中臭氧 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(O</a:t>
              </a:r>
              <a:r>
                <a:rPr lang="en-US" altLang="zh-TW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3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)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、細懸浮微粒 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(PM2.5)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、懸浮微粒 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(PM10)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、一氧化碳 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(CO)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、二氧化硫 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(SO</a:t>
              </a:r>
              <a:r>
                <a:rPr lang="en-US" altLang="zh-TW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2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) 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及二氧化氮 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(NO</a:t>
              </a:r>
              <a:r>
                <a:rPr lang="en-US" altLang="zh-TW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2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) 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濃度等數值，以其對人體健康的影響程度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5" name="文本框 576"/>
            <p:cNvSpPr txBox="1"/>
            <p:nvPr/>
          </p:nvSpPr>
          <p:spPr>
            <a:xfrm>
              <a:off x="7293450" y="5050685"/>
              <a:ext cx="3877985" cy="369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指導空品監測資料指標影響程度為何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577"/>
            <p:cNvSpPr txBox="1"/>
            <p:nvPr/>
          </p:nvSpPr>
          <p:spPr>
            <a:xfrm>
              <a:off x="6667040" y="52108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F9E6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</p:grpSp>
      <p:pic>
        <p:nvPicPr>
          <p:cNvPr id="18" name="圖片 17" descr="一張含有 個人, 小男孩, 相片, 年輕 的圖片&#10;&#10;自動產生的描述">
            <a:extLst>
              <a:ext uri="{FF2B5EF4-FFF2-40B4-BE49-F238E27FC236}">
                <a16:creationId xmlns:a16="http://schemas.microsoft.com/office/drawing/2014/main" id="{049103CD-2E37-4F7E-BBA6-5261930F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718" y="1628507"/>
            <a:ext cx="1600423" cy="218152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63A20FC-0C68-4485-87FC-604104D6F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4" y="4631480"/>
            <a:ext cx="4648849" cy="1581371"/>
          </a:xfrm>
          <a:prstGeom prst="rect">
            <a:avLst/>
          </a:prstGeom>
        </p:spPr>
      </p:pic>
      <p:pic>
        <p:nvPicPr>
          <p:cNvPr id="19" name="圖片 18" descr="一張含有 畫畫, 盤 的圖片&#10;&#10;自動產生的描述">
            <a:extLst>
              <a:ext uri="{FF2B5EF4-FFF2-40B4-BE49-F238E27FC236}">
                <a16:creationId xmlns:a16="http://schemas.microsoft.com/office/drawing/2014/main" id="{579305E0-8167-40E2-9A6A-B98419466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54" y="3881938"/>
            <a:ext cx="1790950" cy="61921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BDC0056-8EE3-42EE-9BFB-ECCF3987EE07}"/>
              </a:ext>
            </a:extLst>
          </p:cNvPr>
          <p:cNvSpPr/>
          <p:nvPr/>
        </p:nvSpPr>
        <p:spPr>
          <a:xfrm>
            <a:off x="11488195" y="6319781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B4DC39-ABBB-4B62-9131-C3B7F82F7E66}"/>
              </a:ext>
            </a:extLst>
          </p:cNvPr>
          <p:cNvSpPr/>
          <p:nvPr/>
        </p:nvSpPr>
        <p:spPr>
          <a:xfrm>
            <a:off x="11366826" y="6319781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9CF540A0-3DA0-4626-999C-AD7A7E37787A}"/>
              </a:ext>
            </a:extLst>
          </p:cNvPr>
          <p:cNvSpPr txBox="1"/>
          <p:nvPr/>
        </p:nvSpPr>
        <p:spPr>
          <a:xfrm>
            <a:off x="9084075" y="6212851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報告人：雷家榮</a:t>
            </a:r>
            <a:endParaRPr kumimoji="1"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A252D8F-F7D7-4C6E-AFB4-C2547B4C73F5}"/>
              </a:ext>
            </a:extLst>
          </p:cNvPr>
          <p:cNvSpPr txBox="1"/>
          <p:nvPr/>
        </p:nvSpPr>
        <p:spPr>
          <a:xfrm>
            <a:off x="-37594" y="787263"/>
            <a:ext cx="421473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空品顧問介紹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Consultant introduction</a:t>
            </a: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38879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462406" y="1762218"/>
            <a:ext cx="11603276" cy="3649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霧霾之下，如何用機器學習監測空氣污染</a:t>
            </a:r>
          </a:p>
          <a:p>
            <a:pPr marL="0" indent="182563">
              <a:buNone/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https://read01.com/RE0Jag.html#.XZVoEEYzaUk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基於隨機森林的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實時預報系統</a:t>
            </a:r>
          </a:p>
          <a:p>
            <a:pPr marL="0" indent="0">
              <a:buNone/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https://read01.com/ojRO60.html#.XZVPCkYzaUk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融合機器學習與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WRF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大氣模式的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預報方法</a:t>
            </a:r>
          </a:p>
          <a:p>
            <a:pPr marL="0" indent="0"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原文網址：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https://read01.com/GPgea7O.html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北大最新研究：透過數據之眼看北京霧霾是否有改善</a:t>
            </a:r>
          </a:p>
          <a:p>
            <a:pPr marL="0" indent="0"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原文網址：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https://read01.com/0gjQP3.html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參考資料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ACE4122-490B-4FAF-8087-E091A50A05DB}"/>
              </a:ext>
            </a:extLst>
          </p:cNvPr>
          <p:cNvSpPr txBox="1"/>
          <p:nvPr/>
        </p:nvSpPr>
        <p:spPr>
          <a:xfrm>
            <a:off x="4360672" y="857084"/>
            <a:ext cx="347065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參考網頁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Extract Count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98965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462406" y="1999961"/>
            <a:ext cx="11603276" cy="2992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Lin, K. M., Chang, Y. S., Zeng, Y. R., &amp; Huang, C. X. (2018).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在大數據平台使用機器學習方法預測空氣汙染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TANET2018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臺灣網際網路研討會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740-745.</a:t>
            </a: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康哲嘉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(2019).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機器學習探索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 5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濃度變化的時空關係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臺灣大學生物環境系統工程學研究所學位論文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(2019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 1-92.</a:t>
            </a:r>
          </a:p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Chiang, Y. L. (2019).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都會地區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 5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監測系統與預測之研究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臺灣大學生物產業機電工程學研究所學位論文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1-135.</a:t>
            </a: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康哲嘉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(2019).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機器學習探索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 5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濃度變化的時空關係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臺灣大學生物環境系統工程學研究所學位論文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(2019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 1-92.</a:t>
            </a: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賴昱辰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(2016).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台灣中部地區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 5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的預測模型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以大里為例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中興大學統計學研究所學位論文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1-35.</a:t>
            </a: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張哲章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(2018).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應用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網路爬蟲技術於政府開放資料平台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 5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即時動態資料分析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義守大學資訊管理學系學位論文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1-136.</a:t>
            </a: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劉康熙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&amp;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劉敦仁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(2017).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運用分散式架構與資料探勘之細懸浮 微粒預測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(Doctoral dissertation).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參考資料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ACE4122-490B-4FAF-8087-E091A50A05DB}"/>
              </a:ext>
            </a:extLst>
          </p:cNvPr>
          <p:cNvSpPr txBox="1"/>
          <p:nvPr/>
        </p:nvSpPr>
        <p:spPr>
          <a:xfrm>
            <a:off x="4360672" y="857084"/>
            <a:ext cx="347065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參考論文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Extract Count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730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27495" y="3232914"/>
            <a:ext cx="646070" cy="64615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7"/>
          <p:cNvSpPr>
            <a:spLocks noChangeArrowheads="1"/>
          </p:cNvSpPr>
          <p:nvPr/>
        </p:nvSpPr>
        <p:spPr bwMode="auto">
          <a:xfrm>
            <a:off x="2851693" y="4242250"/>
            <a:ext cx="63046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0070C0"/>
                </a:solidFill>
                <a:latin typeface="Swis721 Lt BT" panose="020B0403020202020204" pitchFamily="34" charset="0"/>
                <a:ea typeface="微软雅黑" panose="020B0503020204020204" charset="-122"/>
                <a:cs typeface="LilyUPC" panose="020B0604020202020204" pitchFamily="34" charset="-34"/>
                <a:sym typeface="微软雅黑" panose="020B0503020204020204" charset="-122"/>
              </a:rPr>
              <a:t>PM2.5 Special assistant</a:t>
            </a:r>
          </a:p>
        </p:txBody>
      </p:sp>
      <p:sp>
        <p:nvSpPr>
          <p:cNvPr id="12" name="椭圆 11"/>
          <p:cNvSpPr/>
          <p:nvPr/>
        </p:nvSpPr>
        <p:spPr>
          <a:xfrm>
            <a:off x="1777166" y="3738466"/>
            <a:ext cx="764747" cy="76484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175591" y="2863893"/>
            <a:ext cx="366322" cy="36636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753159" y="3208741"/>
            <a:ext cx="553704" cy="55377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/>
          <p:cNvSpPr/>
          <p:nvPr/>
        </p:nvSpPr>
        <p:spPr>
          <a:xfrm>
            <a:off x="9677152" y="2880648"/>
            <a:ext cx="366322" cy="36636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9781445" y="4014000"/>
            <a:ext cx="312292" cy="312333"/>
            <a:chOff x="304800" y="673100"/>
            <a:chExt cx="4000500" cy="4000500"/>
          </a:xfrm>
          <a:solidFill>
            <a:schemeClr val="accent5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3057455" y="2532634"/>
            <a:ext cx="6234124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300" spc="-300" dirty="0">
                <a:solidFill>
                  <a:srgbClr val="0070C0"/>
                </a:solidFill>
                <a:latin typeface="Agency FB" panose="020B0503020202020204" pitchFamily="34" charset="0"/>
                <a:ea typeface="微软雅黑" panose="020B0503020204020204" charset="-122"/>
                <a:cs typeface="LilyUPC" panose="020B0604020202020204" pitchFamily="34" charset="-34"/>
                <a:sym typeface="微软雅黑" panose="020B0503020204020204" charset="-122"/>
              </a:rPr>
              <a:t>THANKS</a:t>
            </a:r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4054475" y="2090590"/>
            <a:ext cx="7682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</a:t>
            </a:r>
          </a:p>
        </p:txBody>
      </p:sp>
      <p:sp>
        <p:nvSpPr>
          <p:cNvPr id="29" name="TextBox 7"/>
          <p:cNvSpPr>
            <a:spLocks noChangeArrowheads="1"/>
          </p:cNvSpPr>
          <p:nvPr/>
        </p:nvSpPr>
        <p:spPr bwMode="auto">
          <a:xfrm>
            <a:off x="5111891" y="2090592"/>
            <a:ext cx="7429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謝</a:t>
            </a:r>
            <a:endParaRPr lang="zh-CN" altLang="en-US" sz="36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0" name="TextBox 7"/>
          <p:cNvSpPr>
            <a:spLocks noChangeArrowheads="1"/>
          </p:cNvSpPr>
          <p:nvPr/>
        </p:nvSpPr>
        <p:spPr bwMode="auto">
          <a:xfrm>
            <a:off x="6144006" y="2090592"/>
            <a:ext cx="7429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聆</a:t>
            </a:r>
            <a:endParaRPr lang="zh-CN" altLang="en-US" sz="36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1" name="TextBox 7"/>
          <p:cNvSpPr>
            <a:spLocks noChangeArrowheads="1"/>
          </p:cNvSpPr>
          <p:nvPr/>
        </p:nvSpPr>
        <p:spPr bwMode="auto">
          <a:xfrm>
            <a:off x="7176120" y="2090592"/>
            <a:ext cx="7429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聽</a:t>
            </a:r>
            <a:endParaRPr lang="zh-CN" altLang="en-US" sz="36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31923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71605E-6 L 0.12309 0.575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4.32099E-6 L -0.64115 -0.9497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111E-6 3.7037E-7 L -0.52465 -0.50957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9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6.17284E-7 L -0.71736 -0.40556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75"/>
                            </p:stCondLst>
                            <p:childTnLst>
                              <p:par>
                                <p:cTn id="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625"/>
                            </p:stCondLst>
                            <p:childTnLst>
                              <p:par>
                                <p:cTn id="8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7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ldLvl="0" animBg="1"/>
      <p:bldP spid="12" grpId="1" bldLvl="0" animBg="1"/>
      <p:bldP spid="12" grpId="2" bldLvl="0" animBg="1"/>
      <p:bldP spid="13" grpId="0" bldLvl="0" animBg="1"/>
      <p:bldP spid="13" grpId="1" bldLvl="0" animBg="1"/>
      <p:bldP spid="13" grpId="2" bldLvl="0" animBg="1"/>
      <p:bldP spid="23" grpId="0" bldLvl="0" animBg="1"/>
      <p:bldP spid="23" grpId="1" bldLvl="0" animBg="1"/>
      <p:bldP spid="23" grpId="2" bldLvl="0" animBg="1"/>
      <p:bldP spid="27" grpId="0"/>
      <p:bldP spid="28" grpId="0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B204057-77B6-43B8-8AF3-2CC91B34A8DA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6FFDDE-A829-4306-8610-C4D7C8B6A04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79FD3B8-4E00-45CD-A278-E734EC0BBE3F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140BA0CB-F532-4B96-ADA5-48350A35A1C2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B06EF2C-A36B-4125-A201-ED1D1EA08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08293"/>
              </p:ext>
            </p:extLst>
          </p:nvPr>
        </p:nvGraphicFramePr>
        <p:xfrm>
          <a:off x="5358580" y="539356"/>
          <a:ext cx="5769464" cy="5638800"/>
        </p:xfrm>
        <a:graphic>
          <a:graphicData uri="http://schemas.openxmlformats.org/drawingml/2006/table">
            <a:tbl>
              <a:tblPr firstRow="1" firstCol="1" bandRow="1"/>
              <a:tblGrid>
                <a:gridCol w="1102268">
                  <a:extLst>
                    <a:ext uri="{9D8B030D-6E8A-4147-A177-3AD203B41FA5}">
                      <a16:colId xmlns:a16="http://schemas.microsoft.com/office/drawing/2014/main" val="3517717079"/>
                    </a:ext>
                  </a:extLst>
                </a:gridCol>
                <a:gridCol w="1615167">
                  <a:extLst>
                    <a:ext uri="{9D8B030D-6E8A-4147-A177-3AD203B41FA5}">
                      <a16:colId xmlns:a16="http://schemas.microsoft.com/office/drawing/2014/main" val="3143673394"/>
                    </a:ext>
                  </a:extLst>
                </a:gridCol>
                <a:gridCol w="3052029">
                  <a:extLst>
                    <a:ext uri="{9D8B030D-6E8A-4147-A177-3AD203B41FA5}">
                      <a16:colId xmlns:a16="http://schemas.microsoft.com/office/drawing/2014/main" val="3655804994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測項代碼</a:t>
                      </a:r>
                      <a:endParaRPr lang="zh-TW" sz="18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測項</a:t>
                      </a:r>
                      <a:endParaRPr lang="zh-TW" sz="18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測項中文名（單位）</a:t>
                      </a:r>
                      <a:endParaRPr lang="zh-TW" sz="18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52243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SO2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二氧化硫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(ppm)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162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CO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一氧化碳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(ppb)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44929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O3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臭氧（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ppb</a:t>
                      </a: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）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81965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4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PM10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懸浮微粒（μ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g/m3</a:t>
                      </a: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）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34917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5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Nox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氮氧化物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(ppb)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1844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6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NO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一氧化氮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(ppb)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63642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7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NO2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二氧化氮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(ppb)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8761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8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THC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總碳氫化合物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(ppm)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10171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9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NMHC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非甲烷碳氫化合物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(ppm)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9008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10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WIND_SPEED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風速（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m/sec)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240780"/>
                  </a:ext>
                </a:extLst>
              </a:tr>
              <a:tr h="1943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11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WIND_DIREC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風向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(degrees)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3293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14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AMB_TEMP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溫度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 (</a:t>
                      </a: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℃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41524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21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PH_RAIN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酸雨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(pH)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7200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22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RAIN_COND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導電度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</a:t>
                      </a: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μ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mho/cm)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17617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23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RAINFALL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降雨量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</a:t>
                      </a: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㎜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5796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31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CH4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甲烷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(ppm)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5327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33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PM25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細懸浮微粒（μ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g/m3</a:t>
                      </a: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）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0809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34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UVB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中波紫外光、紫外光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B(eV)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90055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36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CO2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二氧化碳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(ppb)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053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38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RH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相對濕度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(percent)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2331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143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WS_HR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小時風速值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(m/sec)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34885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144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WD_HR</a:t>
                      </a:r>
                      <a:endParaRPr lang="zh-TW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小時風向值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(degrees)</a:t>
                      </a:r>
                      <a:endParaRPr lang="zh-TW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916" marR="61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984636"/>
                  </a:ext>
                </a:extLst>
              </a:tr>
            </a:tbl>
          </a:graphicData>
        </a:graphic>
      </p:graphicFrame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F6E29565-923C-405F-BCFA-2B07DC270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3619685"/>
            <a:ext cx="4906296" cy="2262332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每小時生成一筆檢測項目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檢測項目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共計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22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項</a:t>
            </a:r>
            <a:r>
              <a:rPr lang="zh-TW" altLang="en-US" sz="2500" dirty="0"/>
              <a:t>。</a:t>
            </a:r>
            <a:endParaRPr lang="en-US" altLang="zh-TW" sz="2500" dirty="0"/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監測站依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不同監測目的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測項數量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會有些許之差異</a:t>
            </a: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39740C2C-5482-4F4C-8A1F-EB7744380DB9}"/>
              </a:ext>
            </a:extLst>
          </p:cNvPr>
          <p:cNvSpPr txBox="1">
            <a:spLocks/>
          </p:cNvSpPr>
          <p:nvPr/>
        </p:nvSpPr>
        <p:spPr>
          <a:xfrm>
            <a:off x="265471" y="1166668"/>
            <a:ext cx="4906296" cy="2262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網站提供之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溫度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風向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風速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雨量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相對溼度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等輔助性氣象監測資料，可作為輔助空氣品質監測結果分析使用</a:t>
            </a:r>
            <a:r>
              <a:rPr lang="zh-TW" altLang="en-US" dirty="0"/>
              <a:t>。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86ECDA7-4B53-4517-A12B-512018981C53}"/>
              </a:ext>
            </a:extLst>
          </p:cNvPr>
          <p:cNvGrpSpPr/>
          <p:nvPr/>
        </p:nvGrpSpPr>
        <p:grpSpPr>
          <a:xfrm>
            <a:off x="-5715" y="56254"/>
            <a:ext cx="3419009" cy="558075"/>
            <a:chOff x="-5715" y="56254"/>
            <a:chExt cx="3419009" cy="5580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FB8B76-734F-436A-B513-F7910171B8C2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B04BD4-75F2-4633-8668-1E1A14724512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4" name="文本占位符 3">
              <a:extLst>
                <a:ext uri="{FF2B5EF4-FFF2-40B4-BE49-F238E27FC236}">
                  <a16:creationId xmlns:a16="http://schemas.microsoft.com/office/drawing/2014/main" id="{97476155-CECF-46DF-AD4E-01AA674CF199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網頁爬蟲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ETL 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測項資料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D22220B-D54C-45E1-8187-8D508A3C419D}"/>
              </a:ext>
            </a:extLst>
          </p:cNvPr>
          <p:cNvSpPr/>
          <p:nvPr/>
        </p:nvSpPr>
        <p:spPr>
          <a:xfrm>
            <a:off x="5377345" y="3465513"/>
            <a:ext cx="5750699" cy="248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F86A89-2541-4B0C-BF8A-0255A6B0AD5B}"/>
              </a:ext>
            </a:extLst>
          </p:cNvPr>
          <p:cNvSpPr/>
          <p:nvPr/>
        </p:nvSpPr>
        <p:spPr>
          <a:xfrm>
            <a:off x="5370257" y="3252265"/>
            <a:ext cx="5767386" cy="248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7A55D48-6CBF-4C28-9FBA-7CE20EA1D9FC}"/>
              </a:ext>
            </a:extLst>
          </p:cNvPr>
          <p:cNvSpPr/>
          <p:nvPr/>
        </p:nvSpPr>
        <p:spPr>
          <a:xfrm>
            <a:off x="5370257" y="3020710"/>
            <a:ext cx="5767386" cy="23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8B3FFE-1106-4CD7-B2F4-BE520D96B4B2}"/>
              </a:ext>
            </a:extLst>
          </p:cNvPr>
          <p:cNvSpPr/>
          <p:nvPr/>
        </p:nvSpPr>
        <p:spPr>
          <a:xfrm>
            <a:off x="5356070" y="4215373"/>
            <a:ext cx="5781573" cy="248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1D6C2F-10D4-4212-865C-A8722D493355}"/>
              </a:ext>
            </a:extLst>
          </p:cNvPr>
          <p:cNvSpPr/>
          <p:nvPr/>
        </p:nvSpPr>
        <p:spPr>
          <a:xfrm>
            <a:off x="5348982" y="5427159"/>
            <a:ext cx="5788661" cy="26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65401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2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25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50"/>
                            </p:stCondLst>
                            <p:childTnLst>
                              <p:par>
                                <p:cTn id="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build="p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3360025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資料清潔流程</a:t>
            </a:r>
            <a:endParaRPr kumimoji="1"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TextBox 15"/>
          <p:cNvSpPr txBox="1"/>
          <p:nvPr/>
        </p:nvSpPr>
        <p:spPr>
          <a:xfrm>
            <a:off x="618369" y="1607400"/>
            <a:ext cx="2453619" cy="700528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Arial" panose="020B0604020202020204" pitchFamily="34" charset="0"/>
              </a:rPr>
              <a:t>於行政院環保署，下載歷年監測資料下載</a:t>
            </a:r>
            <a:r>
              <a:rPr lang="zh-CN" altLang="en-US" dirty="0"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15"/>
          <p:cNvSpPr txBox="1"/>
          <p:nvPr/>
        </p:nvSpPr>
        <p:spPr>
          <a:xfrm>
            <a:off x="6131119" y="1084852"/>
            <a:ext cx="2453619" cy="1346859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Arial" panose="020B0604020202020204" pitchFamily="34" charset="0"/>
              </a:rPr>
              <a:t>了解資料</a:t>
            </a:r>
            <a:r>
              <a:rPr lang="zh-CN" altLang="en-US" dirty="0">
                <a:sym typeface="Arial" panose="020B0604020202020204" pitchFamily="34" charset="0"/>
              </a:rPr>
              <a:t>。</a:t>
            </a:r>
            <a:endParaRPr lang="en-US" altLang="zh-CN" dirty="0">
              <a:sym typeface="Arial" panose="020B0604020202020204" pitchFamily="34" charset="0"/>
            </a:endParaRPr>
          </a:p>
          <a:p>
            <a:r>
              <a:rPr lang="zh-TW" altLang="en-US" dirty="0">
                <a:sym typeface="Arial" panose="020B0604020202020204" pitchFamily="34" charset="0"/>
              </a:rPr>
              <a:t>變數的角色分類</a:t>
            </a:r>
            <a:endParaRPr lang="en-US" altLang="zh-TW" dirty="0">
              <a:sym typeface="Arial" panose="020B0604020202020204" pitchFamily="34" charset="0"/>
            </a:endParaRPr>
          </a:p>
          <a:p>
            <a:r>
              <a:rPr lang="zh-TW" altLang="en-US" dirty="0">
                <a:sym typeface="Arial" panose="020B0604020202020204" pitchFamily="34" charset="0"/>
              </a:rPr>
              <a:t>資料前處理</a:t>
            </a:r>
            <a:r>
              <a:rPr lang="en-US" altLang="zh-TW" dirty="0">
                <a:sym typeface="Arial" panose="020B0604020202020204" pitchFamily="34" charset="0"/>
              </a:rPr>
              <a:t>(</a:t>
            </a:r>
            <a:r>
              <a:rPr lang="zh-TW" altLang="en-US" dirty="0">
                <a:sym typeface="Arial" panose="020B0604020202020204" pitchFamily="34" charset="0"/>
              </a:rPr>
              <a:t>離群值、眾數</a:t>
            </a:r>
            <a:r>
              <a:rPr lang="en-US" altLang="zh-TW" dirty="0">
                <a:sym typeface="Arial" panose="020B0604020202020204" pitchFamily="34" charset="0"/>
              </a:rPr>
              <a:t>)</a:t>
            </a:r>
          </a:p>
          <a:p>
            <a:r>
              <a:rPr lang="zh-TW" altLang="en-US" dirty="0">
                <a:sym typeface="Arial" panose="020B0604020202020204" pitchFamily="34" charset="0"/>
              </a:rPr>
              <a:t>遺漏值、空值處理方式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3421" y="2440843"/>
            <a:ext cx="2716854" cy="13737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694" tIns="43347" rIns="86694" bIns="43347"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0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859920" y="2440843"/>
            <a:ext cx="2716854" cy="13737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694" tIns="43347" rIns="86694" bIns="43347"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0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0173" y="3876868"/>
            <a:ext cx="2716854" cy="13737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694" tIns="43347" rIns="86694" bIns="43347"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0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06671" y="3876868"/>
            <a:ext cx="2716854" cy="13737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694" tIns="43347" rIns="86694" bIns="43347"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0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TextBox 15"/>
          <p:cNvSpPr txBox="1"/>
          <p:nvPr/>
        </p:nvSpPr>
        <p:spPr>
          <a:xfrm>
            <a:off x="975228" y="4217890"/>
            <a:ext cx="2003564" cy="700528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Arial" panose="020B0604020202020204" pitchFamily="34" charset="0"/>
              </a:rPr>
              <a:t>測站型態</a:t>
            </a:r>
            <a:endParaRPr lang="en-US" altLang="zh-TW" dirty="0">
              <a:sym typeface="Arial" panose="020B0604020202020204" pitchFamily="34" charset="0"/>
            </a:endParaRPr>
          </a:p>
          <a:p>
            <a:r>
              <a:rPr lang="zh-TW" altLang="en-US" dirty="0">
                <a:sym typeface="Arial" panose="020B0604020202020204" pitchFamily="34" charset="0"/>
              </a:rPr>
              <a:t>選擇北部空品區</a:t>
            </a:r>
            <a:r>
              <a:rPr lang="zh-CN" altLang="en-US" dirty="0"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7" name="TextBox 15"/>
          <p:cNvSpPr txBox="1"/>
          <p:nvPr/>
        </p:nvSpPr>
        <p:spPr>
          <a:xfrm>
            <a:off x="3689183" y="2939027"/>
            <a:ext cx="2003564" cy="377363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Arial" panose="020B0604020202020204" pitchFamily="34" charset="0"/>
              </a:rPr>
              <a:t>擷取桃園市各測站資料</a:t>
            </a:r>
            <a:r>
              <a:rPr lang="zh-CN" altLang="en-US" dirty="0"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8" name="TextBox 15"/>
          <p:cNvSpPr txBox="1"/>
          <p:nvPr/>
        </p:nvSpPr>
        <p:spPr>
          <a:xfrm>
            <a:off x="6539869" y="3857142"/>
            <a:ext cx="2003564" cy="1346859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olidFill>
                  <a:schemeClr val="bg1"/>
                </a:solidFill>
                <a:sym typeface="Arial" panose="020B0604020202020204" pitchFamily="34" charset="0"/>
              </a:rPr>
              <a:t>結構化資料</a:t>
            </a:r>
            <a:endParaRPr lang="en-US" altLang="zh-TW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r>
              <a:rPr lang="zh-TW" altLang="en-US" dirty="0">
                <a:solidFill>
                  <a:schemeClr val="bg1"/>
                </a:solidFill>
                <a:sym typeface="Arial" panose="020B0604020202020204" pitchFamily="34" charset="0"/>
              </a:rPr>
              <a:t>風速、風向重新編碼</a:t>
            </a:r>
            <a:endParaRPr lang="en-US" altLang="zh-TW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r>
              <a:rPr lang="zh-TW" altLang="en-US" dirty="0">
                <a:solidFill>
                  <a:schemeClr val="bg1"/>
                </a:solidFill>
                <a:sym typeface="Arial" panose="020B0604020202020204" pitchFamily="34" charset="0"/>
              </a:rPr>
              <a:t>正規化資料</a:t>
            </a:r>
            <a:endParaRPr lang="en-US" altLang="zh-TW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r>
              <a:rPr lang="zh-TW" altLang="en-US" dirty="0">
                <a:solidFill>
                  <a:schemeClr val="bg1"/>
                </a:solidFill>
                <a:sym typeface="Arial" panose="020B0604020202020204" pitchFamily="34" charset="0"/>
              </a:rPr>
              <a:t>以</a:t>
            </a:r>
            <a:r>
              <a:rPr lang="en-US" altLang="zh-TW" dirty="0">
                <a:solidFill>
                  <a:schemeClr val="bg1"/>
                </a:solidFill>
                <a:sym typeface="Arial" panose="020B0604020202020204" pitchFamily="34" charset="0"/>
              </a:rPr>
              <a:t>CSV</a:t>
            </a:r>
            <a:r>
              <a:rPr lang="zh-TW" altLang="en-US" dirty="0">
                <a:solidFill>
                  <a:schemeClr val="bg1"/>
                </a:solidFill>
                <a:sym typeface="Arial" panose="020B0604020202020204" pitchFamily="34" charset="0"/>
              </a:rPr>
              <a:t>檔存入資料庫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9" name="TextBox 15"/>
          <p:cNvSpPr txBox="1"/>
          <p:nvPr/>
        </p:nvSpPr>
        <p:spPr>
          <a:xfrm>
            <a:off x="9116128" y="2612324"/>
            <a:ext cx="2294396" cy="1023693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Arial" panose="020B0604020202020204" pitchFamily="34" charset="0"/>
              </a:rPr>
              <a:t>建立資料庫</a:t>
            </a:r>
            <a:endParaRPr lang="en-US" altLang="zh-TW" dirty="0">
              <a:sym typeface="Arial" panose="020B0604020202020204" pitchFamily="34" charset="0"/>
            </a:endParaRPr>
          </a:p>
          <a:p>
            <a:r>
              <a:rPr lang="zh-TW" altLang="en-US" dirty="0">
                <a:sym typeface="Arial" panose="020B0604020202020204" pitchFamily="34" charset="0"/>
              </a:rPr>
              <a:t>匯入</a:t>
            </a:r>
            <a:r>
              <a:rPr lang="en-US" altLang="zh-TW" dirty="0">
                <a:sym typeface="Arial" panose="020B0604020202020204" pitchFamily="34" charset="0"/>
              </a:rPr>
              <a:t>CSV</a:t>
            </a:r>
            <a:r>
              <a:rPr lang="zh-TW" altLang="en-US" dirty="0">
                <a:sym typeface="Arial" panose="020B0604020202020204" pitchFamily="34" charset="0"/>
              </a:rPr>
              <a:t>檔</a:t>
            </a:r>
            <a:endParaRPr lang="en-US" altLang="zh-TW" dirty="0">
              <a:sym typeface="Arial" panose="020B0604020202020204" pitchFamily="34" charset="0"/>
            </a:endParaRPr>
          </a:p>
          <a:p>
            <a:r>
              <a:rPr lang="zh-TW" altLang="en-US" dirty="0">
                <a:sym typeface="Arial" panose="020B0604020202020204" pitchFamily="34" charset="0"/>
              </a:rPr>
              <a:t>提供建構模型使用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50" name="TextBox 15"/>
          <p:cNvSpPr txBox="1"/>
          <p:nvPr/>
        </p:nvSpPr>
        <p:spPr>
          <a:xfrm>
            <a:off x="3381433" y="5380722"/>
            <a:ext cx="2453619" cy="700528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Arial" panose="020B0604020202020204" pitchFamily="34" charset="0"/>
              </a:rPr>
              <a:t>原始資料為</a:t>
            </a:r>
            <a:r>
              <a:rPr lang="en-US" altLang="zh-TW" dirty="0">
                <a:sym typeface="Arial" panose="020B0604020202020204" pitchFamily="34" charset="0"/>
              </a:rPr>
              <a:t>【</a:t>
            </a:r>
            <a:r>
              <a:rPr lang="zh-TW" altLang="en-US" dirty="0">
                <a:sym typeface="Arial" panose="020B0604020202020204" pitchFamily="34" charset="0"/>
              </a:rPr>
              <a:t>試算表</a:t>
            </a:r>
            <a:r>
              <a:rPr lang="en-US" altLang="zh-TW" dirty="0">
                <a:sym typeface="Arial" panose="020B0604020202020204" pitchFamily="34" charset="0"/>
              </a:rPr>
              <a:t>】</a:t>
            </a:r>
            <a:r>
              <a:rPr lang="zh-TW" altLang="en-US" dirty="0">
                <a:sym typeface="Arial" panose="020B0604020202020204" pitchFamily="34" charset="0"/>
              </a:rPr>
              <a:t>檔案</a:t>
            </a:r>
            <a:endParaRPr lang="en-US" altLang="zh-TW" dirty="0">
              <a:sym typeface="Arial" panose="020B0604020202020204" pitchFamily="34" charset="0"/>
            </a:endParaRPr>
          </a:p>
          <a:p>
            <a:r>
              <a:rPr lang="zh-TW" altLang="en-US" dirty="0">
                <a:sym typeface="Arial" panose="020B0604020202020204" pitchFamily="34" charset="0"/>
              </a:rPr>
              <a:t>便於</a:t>
            </a:r>
            <a:r>
              <a:rPr lang="en-US" altLang="zh-TW" dirty="0">
                <a:sym typeface="Arial" panose="020B0604020202020204" pitchFamily="34" charset="0"/>
              </a:rPr>
              <a:t>Excel</a:t>
            </a:r>
            <a:r>
              <a:rPr lang="zh-TW" altLang="en-US" dirty="0">
                <a:sym typeface="Arial" panose="020B0604020202020204" pitchFamily="34" charset="0"/>
              </a:rPr>
              <a:t>進行資料清潔</a:t>
            </a:r>
            <a:r>
              <a:rPr lang="zh-CN" altLang="en-US" dirty="0">
                <a:sym typeface="Arial" panose="020B0604020202020204" pitchFamily="34" charset="0"/>
              </a:rPr>
              <a:t>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09E571-C4F8-4B41-B669-9464CB14C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3" y="845294"/>
            <a:ext cx="2448267" cy="76210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1E712B2-B19A-4536-935D-DF29C649B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9" y="2340193"/>
            <a:ext cx="2716854" cy="151731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9CEE947-A9BE-4497-9B27-CD2A1DF0D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19" y="3831704"/>
            <a:ext cx="2716855" cy="1418896"/>
          </a:xfrm>
          <a:prstGeom prst="rect">
            <a:avLst/>
          </a:prstGeom>
        </p:spPr>
      </p:pic>
      <p:pic>
        <p:nvPicPr>
          <p:cNvPr id="25" name="圖片 24" descr="一張含有 畫畫 的圖片&#10;&#10;自動產生的描述">
            <a:extLst>
              <a:ext uri="{FF2B5EF4-FFF2-40B4-BE49-F238E27FC236}">
                <a16:creationId xmlns:a16="http://schemas.microsoft.com/office/drawing/2014/main" id="{B9B45021-404A-49AC-B1D7-9150F7E52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70" y="2460981"/>
            <a:ext cx="2689264" cy="136511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CE6F46C-1D50-4C96-BCF0-D6F87B01BA2C}"/>
              </a:ext>
            </a:extLst>
          </p:cNvPr>
          <p:cNvSpPr/>
          <p:nvPr/>
        </p:nvSpPr>
        <p:spPr>
          <a:xfrm>
            <a:off x="1365504" y="3674104"/>
            <a:ext cx="1637013" cy="151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 descr="一張含有 畫畫, 食物 的圖片&#10;&#10;自動產生的描述">
            <a:extLst>
              <a:ext uri="{FF2B5EF4-FFF2-40B4-BE49-F238E27FC236}">
                <a16:creationId xmlns:a16="http://schemas.microsoft.com/office/drawing/2014/main" id="{55F7603F-24F6-4B08-93C0-9CF14E645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88" y="3862774"/>
            <a:ext cx="2670672" cy="1373732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97E2C262-8306-4D13-99B7-A713A2339086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E81626F-7F10-446C-B0D5-78432841D325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AE52519-0CF1-4BE0-B113-A3F8B24CD32C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4" name="文本占位符 3">
              <a:extLst>
                <a:ext uri="{FF2B5EF4-FFF2-40B4-BE49-F238E27FC236}">
                  <a16:creationId xmlns:a16="http://schemas.microsoft.com/office/drawing/2014/main" id="{29800436-5F60-494A-A8C5-B6C05C813364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4855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2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 bldLvl="0" animBg="1"/>
      <p:bldP spid="41" grpId="0" bldLvl="0" animBg="1"/>
      <p:bldP spid="42" grpId="0" bldLvl="0" animBg="1"/>
      <p:bldP spid="44" grpId="0" bldLvl="0" animBg="1"/>
      <p:bldP spid="46" grpId="0"/>
      <p:bldP spid="47" grpId="0"/>
      <p:bldP spid="48" grpId="0"/>
      <p:bldP spid="49" grpId="0"/>
      <p:bldP spid="50" grpId="0"/>
      <p:bldP spid="28" grpId="1" animBg="1"/>
      <p:bldP spid="28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B204057-77B6-43B8-8AF3-2CC91B34A8DA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6FFDDE-A829-4306-8610-C4D7C8B6A04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79FD3B8-4E00-45CD-A278-E734EC0BBE3F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140BA0CB-F532-4B96-ADA5-48350A35A1C2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86ECDA7-4B53-4517-A12B-512018981C53}"/>
              </a:ext>
            </a:extLst>
          </p:cNvPr>
          <p:cNvGrpSpPr/>
          <p:nvPr/>
        </p:nvGrpSpPr>
        <p:grpSpPr>
          <a:xfrm>
            <a:off x="-5715" y="56254"/>
            <a:ext cx="3419009" cy="558075"/>
            <a:chOff x="-5715" y="56254"/>
            <a:chExt cx="3419009" cy="5580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FB8B76-734F-436A-B513-F7910171B8C2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B04BD4-75F2-4633-8668-1E1A14724512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4" name="文本占位符 3">
              <a:extLst>
                <a:ext uri="{FF2B5EF4-FFF2-40B4-BE49-F238E27FC236}">
                  <a16:creationId xmlns:a16="http://schemas.microsoft.com/office/drawing/2014/main" id="{97476155-CECF-46DF-AD4E-01AA674CF199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資料清潔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CC64123C-07A1-4CD4-8AC6-98E610D86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88" y="2098770"/>
            <a:ext cx="7326534" cy="3043933"/>
          </a:xfrm>
          <a:prstGeom prst="rect">
            <a:avLst/>
          </a:prstGeom>
        </p:spPr>
      </p:pic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4245E966-B915-4EE7-9438-700FF32F7E09}"/>
              </a:ext>
            </a:extLst>
          </p:cNvPr>
          <p:cNvSpPr txBox="1"/>
          <p:nvPr/>
        </p:nvSpPr>
        <p:spPr>
          <a:xfrm>
            <a:off x="6339636" y="515620"/>
            <a:ext cx="347065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原始資料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4C4247-3B50-49E3-8E92-C9B82089703A}"/>
              </a:ext>
            </a:extLst>
          </p:cNvPr>
          <p:cNvSpPr/>
          <p:nvPr/>
        </p:nvSpPr>
        <p:spPr>
          <a:xfrm>
            <a:off x="5948519" y="1998382"/>
            <a:ext cx="6065681" cy="276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7DA80EA-3B3D-433F-A680-3458BD13C128}"/>
              </a:ext>
            </a:extLst>
          </p:cNvPr>
          <p:cNvSpPr/>
          <p:nvPr/>
        </p:nvSpPr>
        <p:spPr>
          <a:xfrm>
            <a:off x="4748688" y="1997712"/>
            <a:ext cx="1199831" cy="3113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內容版面配置區 2">
            <a:extLst>
              <a:ext uri="{FF2B5EF4-FFF2-40B4-BE49-F238E27FC236}">
                <a16:creationId xmlns:a16="http://schemas.microsoft.com/office/drawing/2014/main" id="{63C00ADF-FDF9-41E1-936F-4E0D1B2C6A9B}"/>
              </a:ext>
            </a:extLst>
          </p:cNvPr>
          <p:cNvSpPr txBox="1">
            <a:spLocks/>
          </p:cNvSpPr>
          <p:nvPr/>
        </p:nvSpPr>
        <p:spPr>
          <a:xfrm>
            <a:off x="973394" y="1943423"/>
            <a:ext cx="3678080" cy="2923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問題如下：</a:t>
            </a:r>
          </a:p>
          <a:p>
            <a:pPr algn="just"/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資料無主鍵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，須自行建立。</a:t>
            </a:r>
          </a:p>
          <a:p>
            <a:pPr algn="just"/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表頭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與</a:t>
            </a: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測項欄位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須</a:t>
            </a: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調整</a:t>
            </a:r>
          </a:p>
          <a:p>
            <a:pPr algn="just"/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否則</a:t>
            </a:r>
            <a:r>
              <a:rPr lang="en-US" altLang="zh-TW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SQL</a:t>
            </a: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語法無法操作</a:t>
            </a:r>
            <a:r>
              <a:rPr lang="zh-TW" altLang="en-US" dirty="0"/>
              <a:t>。</a:t>
            </a:r>
          </a:p>
        </p:txBody>
      </p:sp>
      <p:pic>
        <p:nvPicPr>
          <p:cNvPr id="38" name="圖片 37" descr="一張含有 畫畫 的圖片&#10;&#10;自動產生的描述">
            <a:extLst>
              <a:ext uri="{FF2B5EF4-FFF2-40B4-BE49-F238E27FC236}">
                <a16:creationId xmlns:a16="http://schemas.microsoft.com/office/drawing/2014/main" id="{0B8497E6-5BA4-4F8F-92C9-E55FB2494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5" y="2519525"/>
            <a:ext cx="594000" cy="594000"/>
          </a:xfrm>
          <a:prstGeom prst="rect">
            <a:avLst/>
          </a:prstGeom>
        </p:spPr>
      </p:pic>
      <p:pic>
        <p:nvPicPr>
          <p:cNvPr id="39" name="圖片 38" descr="一張含有 畫畫, 時鐘 的圖片&#10;&#10;自動產生的描述">
            <a:extLst>
              <a:ext uri="{FF2B5EF4-FFF2-40B4-BE49-F238E27FC236}">
                <a16:creationId xmlns:a16="http://schemas.microsoft.com/office/drawing/2014/main" id="{F6039849-6489-4E3C-AAE3-B6C0782D2E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2" y="3405195"/>
            <a:ext cx="594000" cy="594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40201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7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7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4" grpId="0" animBg="1"/>
      <p:bldP spid="3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B204057-77B6-43B8-8AF3-2CC91B34A8DA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6FFDDE-A829-4306-8610-C4D7C8B6A04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79FD3B8-4E00-45CD-A278-E734EC0BBE3F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140BA0CB-F532-4B96-ADA5-48350A35A1C2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39740C2C-5482-4F4C-8A1F-EB7744380DB9}"/>
              </a:ext>
            </a:extLst>
          </p:cNvPr>
          <p:cNvSpPr txBox="1">
            <a:spLocks/>
          </p:cNvSpPr>
          <p:nvPr/>
        </p:nvSpPr>
        <p:spPr>
          <a:xfrm>
            <a:off x="361315" y="2305199"/>
            <a:ext cx="4001729" cy="194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RAINFALL—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雨量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NR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該測量站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沒有下雨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86ECDA7-4B53-4517-A12B-512018981C53}"/>
              </a:ext>
            </a:extLst>
          </p:cNvPr>
          <p:cNvGrpSpPr/>
          <p:nvPr/>
        </p:nvGrpSpPr>
        <p:grpSpPr>
          <a:xfrm>
            <a:off x="-5715" y="56254"/>
            <a:ext cx="3419009" cy="558075"/>
            <a:chOff x="-5715" y="56254"/>
            <a:chExt cx="3419009" cy="5580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FB8B76-734F-436A-B513-F7910171B8C2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B04BD4-75F2-4633-8668-1E1A14724512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4" name="文本占位符 3">
              <a:extLst>
                <a:ext uri="{FF2B5EF4-FFF2-40B4-BE49-F238E27FC236}">
                  <a16:creationId xmlns:a16="http://schemas.microsoft.com/office/drawing/2014/main" id="{97476155-CECF-46DF-AD4E-01AA674CF199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資料清潔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6" name="內容版面配置區 4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5066CB95-E658-4686-81EB-54F055A2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064" y="188680"/>
            <a:ext cx="7453736" cy="593681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4E3FFED-FBA5-4760-96D9-B978748E89E8}"/>
              </a:ext>
            </a:extLst>
          </p:cNvPr>
          <p:cNvSpPr/>
          <p:nvPr/>
        </p:nvSpPr>
        <p:spPr>
          <a:xfrm>
            <a:off x="7600334" y="1759975"/>
            <a:ext cx="428097" cy="4021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35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E5BE696F-32B8-4239-BA68-903FA3E43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" r="39133" b="1"/>
          <a:stretch/>
        </p:blipFill>
        <p:spPr>
          <a:xfrm>
            <a:off x="4777775" y="320221"/>
            <a:ext cx="7399477" cy="593640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8B204057-77B6-43B8-8AF3-2CC91B34A8DA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6FFDDE-A829-4306-8610-C4D7C8B6A04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79FD3B8-4E00-45CD-A278-E734EC0BBE3F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140BA0CB-F532-4B96-ADA5-48350A35A1C2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39740C2C-5482-4F4C-8A1F-EB7744380DB9}"/>
              </a:ext>
            </a:extLst>
          </p:cNvPr>
          <p:cNvSpPr txBox="1">
            <a:spLocks/>
          </p:cNvSpPr>
          <p:nvPr/>
        </p:nvSpPr>
        <p:spPr>
          <a:xfrm>
            <a:off x="361315" y="977842"/>
            <a:ext cx="4001729" cy="5049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RAINFALL—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雨量</a:t>
            </a:r>
            <a:endParaRPr lang="en-US" altLang="zh-TW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瀏覽數據發現，數據中存在一定量的空數據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NR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，且多存在於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RAINFALL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一項。</a:t>
            </a:r>
            <a:endParaRPr lang="en-US" altLang="zh-TW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對於空數據，常規的處理方法就是</a:t>
            </a:r>
            <a:r>
              <a:rPr lang="zh-TW" altLang="en-US" sz="25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刪除法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TW" altLang="en-US" sz="25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補全法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兩種。</a:t>
            </a:r>
            <a:endParaRPr lang="en-US" altLang="zh-TW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TW" altLang="en-US" sz="25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因此可以採用</a:t>
            </a:r>
            <a:r>
              <a:rPr lang="zh-TW" altLang="en-US" sz="2500" b="1" u="sng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補全法</a:t>
            </a:r>
            <a:r>
              <a:rPr lang="zh-TW" altLang="en-US" sz="25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處理空數據</a:t>
            </a:r>
            <a:r>
              <a:rPr lang="zh-TW" altLang="en-US" sz="25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sz="25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</a:t>
            </a:r>
            <a:r>
              <a:rPr lang="zh-TW" altLang="en-US" sz="25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空數據</a:t>
            </a:r>
            <a:r>
              <a:rPr lang="en-US" altLang="zh-TW" sz="25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NR</a:t>
            </a:r>
            <a:r>
              <a:rPr lang="zh-TW" altLang="en-US" sz="25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全部補為</a:t>
            </a:r>
            <a:r>
              <a:rPr lang="en-US" altLang="zh-TW" sz="25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即可</a:t>
            </a:r>
            <a:endParaRPr lang="en-US" altLang="zh-TW" sz="25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86ECDA7-4B53-4517-A12B-512018981C53}"/>
              </a:ext>
            </a:extLst>
          </p:cNvPr>
          <p:cNvGrpSpPr/>
          <p:nvPr/>
        </p:nvGrpSpPr>
        <p:grpSpPr>
          <a:xfrm>
            <a:off x="-5715" y="56254"/>
            <a:ext cx="3419009" cy="558075"/>
            <a:chOff x="-5715" y="56254"/>
            <a:chExt cx="3419009" cy="5580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FB8B76-734F-436A-B513-F7910171B8C2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B04BD4-75F2-4633-8668-1E1A14724512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4" name="文本占位符 3">
              <a:extLst>
                <a:ext uri="{FF2B5EF4-FFF2-40B4-BE49-F238E27FC236}">
                  <a16:creationId xmlns:a16="http://schemas.microsoft.com/office/drawing/2014/main" id="{97476155-CECF-46DF-AD4E-01AA674CF199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資料清潔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E3FFED-FBA5-4760-96D9-B978748E89E8}"/>
              </a:ext>
            </a:extLst>
          </p:cNvPr>
          <p:cNvSpPr/>
          <p:nvPr/>
        </p:nvSpPr>
        <p:spPr>
          <a:xfrm>
            <a:off x="9557260" y="1826957"/>
            <a:ext cx="629267" cy="4129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47390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B204057-77B6-43B8-8AF3-2CC91B34A8DA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6FFDDE-A829-4306-8610-C4D7C8B6A04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79FD3B8-4E00-45CD-A278-E734EC0BBE3F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140BA0CB-F532-4B96-ADA5-48350A35A1C2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39740C2C-5482-4F4C-8A1F-EB7744380DB9}"/>
              </a:ext>
            </a:extLst>
          </p:cNvPr>
          <p:cNvSpPr txBox="1">
            <a:spLocks/>
          </p:cNvSpPr>
          <p:nvPr/>
        </p:nvSpPr>
        <p:spPr>
          <a:xfrm>
            <a:off x="571322" y="3599520"/>
            <a:ext cx="10693578" cy="2890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此處利用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RAINFALL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欄位為範例，在使用篩選功能時，發現有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空格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之選項，經檢視後發現，所有測項均為空值。</a:t>
            </a:r>
          </a:p>
          <a:p>
            <a:pPr algn="just"/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此段數據，若是塞入資料庫，是會造成未來資料內容難以利用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語法判斷。</a:t>
            </a:r>
          </a:p>
          <a:p>
            <a:pPr algn="just"/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若筆數持績增生，將造成資料庫空間浪費，並衍生後續維護管理問題肇生</a:t>
            </a:r>
          </a:p>
          <a:p>
            <a:pPr algn="just"/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因此，若有整筆資料為空值，則直接予以刪除</a:t>
            </a:r>
            <a:endParaRPr lang="en-US" altLang="zh-TW" sz="2500" b="1" u="sng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86ECDA7-4B53-4517-A12B-512018981C53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FB8B76-734F-436A-B513-F7910171B8C2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B04BD4-75F2-4633-8668-1E1A14724512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4" name="文本占位符 3">
              <a:extLst>
                <a:ext uri="{FF2B5EF4-FFF2-40B4-BE49-F238E27FC236}">
                  <a16:creationId xmlns:a16="http://schemas.microsoft.com/office/drawing/2014/main" id="{97476155-CECF-46DF-AD4E-01AA674CF199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資料清潔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空值處理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6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AF52C5EC-E915-4562-AF8A-DA3791A1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99" y="1357814"/>
            <a:ext cx="11010286" cy="2056607"/>
          </a:xfr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7C19673-B1A0-4A52-9AFE-AFBA9F4DD2E0}"/>
              </a:ext>
            </a:extLst>
          </p:cNvPr>
          <p:cNvSpPr/>
          <p:nvPr/>
        </p:nvSpPr>
        <p:spPr>
          <a:xfrm>
            <a:off x="571321" y="1654535"/>
            <a:ext cx="10980563" cy="1788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C061026-A358-481E-A249-6ABB295F662A}"/>
              </a:ext>
            </a:extLst>
          </p:cNvPr>
          <p:cNvSpPr txBox="1"/>
          <p:nvPr/>
        </p:nvSpPr>
        <p:spPr>
          <a:xfrm>
            <a:off x="6339636" y="510336"/>
            <a:ext cx="347065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空值處理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Null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1061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B204057-77B6-43B8-8AF3-2CC91B34A8DA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6FFDDE-A829-4306-8610-C4D7C8B6A04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79FD3B8-4E00-45CD-A278-E734EC0BBE3F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140BA0CB-F532-4B96-ADA5-48350A35A1C2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86ECDA7-4B53-4517-A12B-512018981C53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FB8B76-734F-436A-B513-F7910171B8C2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B04BD4-75F2-4633-8668-1E1A14724512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4" name="文本占位符 3">
              <a:extLst>
                <a:ext uri="{FF2B5EF4-FFF2-40B4-BE49-F238E27FC236}">
                  <a16:creationId xmlns:a16="http://schemas.microsoft.com/office/drawing/2014/main" id="{97476155-CECF-46DF-AD4E-01AA674CF199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資料清潔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7" name="內容版面配置區 4" descr="一張含有 室內, 螢幕, 電腦, 監視器 的圖片&#10;&#10;自動產生的描述">
            <a:extLst>
              <a:ext uri="{FF2B5EF4-FFF2-40B4-BE49-F238E27FC236}">
                <a16:creationId xmlns:a16="http://schemas.microsoft.com/office/drawing/2014/main" id="{BC5DA9B3-71B1-4E71-963A-BFAAD37B9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8" r="39114"/>
          <a:stretch/>
        </p:blipFill>
        <p:spPr>
          <a:xfrm>
            <a:off x="631923" y="979069"/>
            <a:ext cx="6025895" cy="5233782"/>
          </a:xfrm>
          <a:prstGeom prst="rect">
            <a:avLst/>
          </a:prstGeom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53AEF846-60F2-4803-A5DE-483A9391EC14}"/>
              </a:ext>
            </a:extLst>
          </p:cNvPr>
          <p:cNvSpPr txBox="1">
            <a:spLocks/>
          </p:cNvSpPr>
          <p:nvPr/>
        </p:nvSpPr>
        <p:spPr>
          <a:xfrm>
            <a:off x="6828790" y="1163521"/>
            <a:ext cx="4001729" cy="5049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儀器檢核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為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無效值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just"/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程式檢核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為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無效值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just"/>
            <a:r>
              <a:rPr lang="en-US" altLang="zh-TW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人工檢核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為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無效值</a:t>
            </a:r>
          </a:p>
          <a:p>
            <a:pPr algn="just"/>
            <a:r>
              <a:rPr lang="en-US" altLang="zh-TW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NR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無降雨</a:t>
            </a:r>
          </a:p>
          <a:p>
            <a:pPr algn="just"/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空白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缺值</a:t>
            </a:r>
          </a:p>
          <a:p>
            <a:pPr algn="just"/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風向資料</a:t>
            </a:r>
            <a:r>
              <a:rPr lang="en-US" altLang="zh-TW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888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代表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無風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TW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999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則代表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儀器故障。</a:t>
            </a:r>
            <a:endParaRPr lang="en-US" altLang="zh-TW" sz="25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11FBFED-53AC-4690-8B57-DE975575AD42}"/>
              </a:ext>
            </a:extLst>
          </p:cNvPr>
          <p:cNvSpPr txBox="1"/>
          <p:nvPr/>
        </p:nvSpPr>
        <p:spPr>
          <a:xfrm>
            <a:off x="6959069" y="378963"/>
            <a:ext cx="347065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測站註記資料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78394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E2B85C1-E19D-45FA-B685-5796911CC7A5}"/>
              </a:ext>
            </a:extLst>
          </p:cNvPr>
          <p:cNvGrpSpPr/>
          <p:nvPr/>
        </p:nvGrpSpPr>
        <p:grpSpPr>
          <a:xfrm>
            <a:off x="409574" y="1049467"/>
            <a:ext cx="6357213" cy="5405388"/>
            <a:chOff x="-424186" y="-223887"/>
            <a:chExt cx="7552924" cy="6858000"/>
          </a:xfrm>
        </p:grpSpPr>
        <p:pic>
          <p:nvPicPr>
            <p:cNvPr id="5" name="內容版面配置區 4" descr="一張含有 室內, 螢幕, 電腦, 監視器 的圖片&#10;&#10;自動產生的描述">
              <a:extLst>
                <a:ext uri="{FF2B5EF4-FFF2-40B4-BE49-F238E27FC236}">
                  <a16:creationId xmlns:a16="http://schemas.microsoft.com/office/drawing/2014/main" id="{EB3F968A-FA27-4A45-BFA3-7623B16CF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78" r="35516"/>
            <a:stretch/>
          </p:blipFill>
          <p:spPr>
            <a:xfrm>
              <a:off x="-424186" y="-223887"/>
              <a:ext cx="7552924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8C27B4-5A6D-4C30-81CA-602F4BEE1A18}"/>
                </a:ext>
              </a:extLst>
            </p:cNvPr>
            <p:cNvSpPr/>
            <p:nvPr/>
          </p:nvSpPr>
          <p:spPr>
            <a:xfrm>
              <a:off x="1852550" y="2889315"/>
              <a:ext cx="688157" cy="23237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圖說文字: 直線 6">
              <a:extLst>
                <a:ext uri="{FF2B5EF4-FFF2-40B4-BE49-F238E27FC236}">
                  <a16:creationId xmlns:a16="http://schemas.microsoft.com/office/drawing/2014/main" id="{92064F72-8F88-414F-8BD4-384CF5A370A8}"/>
                </a:ext>
              </a:extLst>
            </p:cNvPr>
            <p:cNvSpPr/>
            <p:nvPr/>
          </p:nvSpPr>
          <p:spPr>
            <a:xfrm>
              <a:off x="4742893" y="3649116"/>
              <a:ext cx="1753386" cy="765933"/>
            </a:xfrm>
            <a:prstGeom prst="borderCallout1">
              <a:avLst>
                <a:gd name="adj1" fmla="val 18750"/>
                <a:gd name="adj2" fmla="val -8333"/>
                <a:gd name="adj3" fmla="val -45512"/>
                <a:gd name="adj4" fmla="val -101236"/>
              </a:avLst>
            </a:prstGeom>
            <a:solidFill>
              <a:srgbClr val="7030A0"/>
            </a:solidFill>
            <a:ln w="38100">
              <a:solidFill>
                <a:srgbClr val="0070C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前後三小時</a:t>
              </a:r>
              <a:endParaRPr lang="en-US" altLang="zh-TW" dirty="0"/>
            </a:p>
            <a:p>
              <a:pPr algn="ctr"/>
              <a:r>
                <a:rPr lang="zh-TW" altLang="en-US" dirty="0"/>
                <a:t>加總平均數</a:t>
              </a:r>
            </a:p>
          </p:txBody>
        </p:sp>
        <p:sp>
          <p:nvSpPr>
            <p:cNvPr id="8" name="右大括弧 7">
              <a:extLst>
                <a:ext uri="{FF2B5EF4-FFF2-40B4-BE49-F238E27FC236}">
                  <a16:creationId xmlns:a16="http://schemas.microsoft.com/office/drawing/2014/main" id="{9E833CF6-F306-453E-8A21-8AD2BCE2DA15}"/>
                </a:ext>
              </a:extLst>
            </p:cNvPr>
            <p:cNvSpPr/>
            <p:nvPr/>
          </p:nvSpPr>
          <p:spPr>
            <a:xfrm>
              <a:off x="2469823" y="2889315"/>
              <a:ext cx="485664" cy="796566"/>
            </a:xfrm>
            <a:prstGeom prst="rightBrace">
              <a:avLst>
                <a:gd name="adj1" fmla="val 29358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右大括弧 8">
              <a:extLst>
                <a:ext uri="{FF2B5EF4-FFF2-40B4-BE49-F238E27FC236}">
                  <a16:creationId xmlns:a16="http://schemas.microsoft.com/office/drawing/2014/main" id="{DD652DD5-68DD-4C5E-8AA4-E1BA3F52F4FA}"/>
                </a:ext>
              </a:extLst>
            </p:cNvPr>
            <p:cNvSpPr/>
            <p:nvPr/>
          </p:nvSpPr>
          <p:spPr>
            <a:xfrm>
              <a:off x="2609847" y="4363431"/>
              <a:ext cx="485664" cy="796566"/>
            </a:xfrm>
            <a:prstGeom prst="rightBrace">
              <a:avLst>
                <a:gd name="adj1" fmla="val 29358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415AF9AD-B7BF-4ECD-9D66-71FC00DC666B}"/>
                </a:ext>
              </a:extLst>
            </p:cNvPr>
            <p:cNvCxnSpPr/>
            <p:nvPr/>
          </p:nvCxnSpPr>
          <p:spPr>
            <a:xfrm flipH="1">
              <a:off x="3195687" y="4415049"/>
              <a:ext cx="1366886" cy="3466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7255483" y="1525978"/>
            <a:ext cx="4646864" cy="257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無效值、遺漏值填補方式</a:t>
            </a:r>
          </a:p>
          <a:p>
            <a:pPr algn="just"/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前三小時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後三小時</a:t>
            </a:r>
            <a:r>
              <a:rPr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</a:t>
            </a:r>
            <a:r>
              <a:rPr lang="zh-TW" altLang="en-US" sz="25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總平均數</a:t>
            </a:r>
            <a:r>
              <a:rPr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填入</a:t>
            </a:r>
            <a:endParaRPr lang="en-US" altLang="zh-TW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資料清潔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7A35DB6-03AF-408C-BAB4-06B9CBC6F294}"/>
              </a:ext>
            </a:extLst>
          </p:cNvPr>
          <p:cNvSpPr txBox="1"/>
          <p:nvPr/>
        </p:nvSpPr>
        <p:spPr>
          <a:xfrm>
            <a:off x="6959069" y="378963"/>
            <a:ext cx="489615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無效值、遺漏值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3203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4699819" y="1581839"/>
            <a:ext cx="6548284" cy="138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風向離散化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分別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45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度為一區間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，共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畫分八個方向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資料轉換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6A6ACE5-03F6-4BAC-A178-A330070AF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10140"/>
              </p:ext>
            </p:extLst>
          </p:nvPr>
        </p:nvGraphicFramePr>
        <p:xfrm>
          <a:off x="468927" y="749346"/>
          <a:ext cx="3303640" cy="2839938"/>
        </p:xfrm>
        <a:graphic>
          <a:graphicData uri="http://schemas.openxmlformats.org/drawingml/2006/table">
            <a:tbl>
              <a:tblPr firstRow="1" firstCol="1" bandRow="1"/>
              <a:tblGrid>
                <a:gridCol w="1088902">
                  <a:extLst>
                    <a:ext uri="{9D8B030D-6E8A-4147-A177-3AD203B41FA5}">
                      <a16:colId xmlns:a16="http://schemas.microsoft.com/office/drawing/2014/main" val="1548559102"/>
                    </a:ext>
                  </a:extLst>
                </a:gridCol>
                <a:gridCol w="1101174">
                  <a:extLst>
                    <a:ext uri="{9D8B030D-6E8A-4147-A177-3AD203B41FA5}">
                      <a16:colId xmlns:a16="http://schemas.microsoft.com/office/drawing/2014/main" val="1929497194"/>
                    </a:ext>
                  </a:extLst>
                </a:gridCol>
                <a:gridCol w="1113564">
                  <a:extLst>
                    <a:ext uri="{9D8B030D-6E8A-4147-A177-3AD203B41FA5}">
                      <a16:colId xmlns:a16="http://schemas.microsoft.com/office/drawing/2014/main" val="707232064"/>
                    </a:ext>
                  </a:extLst>
                </a:gridCol>
              </a:tblGrid>
              <a:tr h="36634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角度數值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方位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屬性數值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399602"/>
                  </a:ext>
                </a:extLst>
              </a:tr>
              <a:tr h="2748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0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北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959302"/>
                  </a:ext>
                </a:extLst>
              </a:tr>
              <a:tr h="2748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22.5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東北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68371"/>
                  </a:ext>
                </a:extLst>
              </a:tr>
              <a:tr h="2748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67.5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東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538536"/>
                  </a:ext>
                </a:extLst>
              </a:tr>
              <a:tr h="2748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112.5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東南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4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648058"/>
                  </a:ext>
                </a:extLst>
              </a:tr>
              <a:tr h="2748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157.5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南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5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61668"/>
                  </a:ext>
                </a:extLst>
              </a:tr>
              <a:tr h="2748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202.5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西南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6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23612"/>
                  </a:ext>
                </a:extLst>
              </a:tr>
              <a:tr h="2748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247.5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西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7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105464"/>
                  </a:ext>
                </a:extLst>
              </a:tr>
              <a:tr h="2748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292.5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西北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8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045562"/>
                  </a:ext>
                </a:extLst>
              </a:tr>
              <a:tr h="2748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337.5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北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70669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65F9270-9494-4A59-B83F-0EBD5FBF5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190051"/>
              </p:ext>
            </p:extLst>
          </p:nvPr>
        </p:nvGraphicFramePr>
        <p:xfrm>
          <a:off x="2647354" y="4073922"/>
          <a:ext cx="3303639" cy="1719499"/>
        </p:xfrm>
        <a:graphic>
          <a:graphicData uri="http://schemas.openxmlformats.org/drawingml/2006/table">
            <a:tbl>
              <a:tblPr firstRow="1" firstCol="1" bandRow="1"/>
              <a:tblGrid>
                <a:gridCol w="1101213">
                  <a:extLst>
                    <a:ext uri="{9D8B030D-6E8A-4147-A177-3AD203B41FA5}">
                      <a16:colId xmlns:a16="http://schemas.microsoft.com/office/drawing/2014/main" val="3871460956"/>
                    </a:ext>
                  </a:extLst>
                </a:gridCol>
                <a:gridCol w="1101213">
                  <a:extLst>
                    <a:ext uri="{9D8B030D-6E8A-4147-A177-3AD203B41FA5}">
                      <a16:colId xmlns:a16="http://schemas.microsoft.com/office/drawing/2014/main" val="2102651761"/>
                    </a:ext>
                  </a:extLst>
                </a:gridCol>
                <a:gridCol w="1101213">
                  <a:extLst>
                    <a:ext uri="{9D8B030D-6E8A-4147-A177-3AD203B41FA5}">
                      <a16:colId xmlns:a16="http://schemas.microsoft.com/office/drawing/2014/main" val="3402817347"/>
                    </a:ext>
                  </a:extLst>
                </a:gridCol>
              </a:tblGrid>
              <a:tr h="2849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風量數值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方位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屬性數值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160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0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無風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1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150297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0.3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微風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2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000948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3.4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緩風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3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839589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8</a:t>
                      </a:r>
                      <a:endParaRPr lang="zh-TW" altLang="en-US" sz="1600" kern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勁風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新細明體" panose="02020500000000000000" pitchFamily="18" charset="-120"/>
                        </a:rPr>
                        <a:t>4</a:t>
                      </a:r>
                      <a:endParaRPr lang="zh-TW" altLang="en-US" sz="1600" kern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7099"/>
                  </a:ext>
                </a:extLst>
              </a:tr>
            </a:tbl>
          </a:graphicData>
        </a:graphic>
      </p:graphicFrame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B1DF96C-1E55-4F45-BBA9-CE681CAA91BA}"/>
              </a:ext>
            </a:extLst>
          </p:cNvPr>
          <p:cNvSpPr txBox="1"/>
          <p:nvPr/>
        </p:nvSpPr>
        <p:spPr>
          <a:xfrm>
            <a:off x="6959069" y="378963"/>
            <a:ext cx="347065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資料離散化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51E88BED-D68A-488F-9A05-2C272BC53BAE}"/>
              </a:ext>
            </a:extLst>
          </p:cNvPr>
          <p:cNvSpPr txBox="1">
            <a:spLocks/>
          </p:cNvSpPr>
          <p:nvPr/>
        </p:nvSpPr>
        <p:spPr>
          <a:xfrm>
            <a:off x="6351639" y="4062406"/>
            <a:ext cx="5503586" cy="1854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風量離散化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參照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台灣颱風中心中的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蒲氏風力級數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，將風量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劃分為四個強度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08340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572376-F3F4-4E0E-9CBB-744F79AC2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595" y="1389099"/>
            <a:ext cx="10515600" cy="5224352"/>
          </a:xfrm>
        </p:spPr>
        <p:txBody>
          <a:bodyPr>
            <a:no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近年來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空氣品質逐漸受到重視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特別是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細懸浮微粒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對於人體健康的影響。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曝露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於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高濃度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細懸浮微粒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環境中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，可能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造成身體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心肺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器官上的疾病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，譬如肺炎、肺癌、心血管疾病等等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專題以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提出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應用機器學習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深度學習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與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網路爬蟲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的方式，</a:t>
            </a: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擷取氣象站之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氣象資料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以及細懸浮微粒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數據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進行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我國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桃園地區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之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空汙程度的預測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經本組比較分析顯示</a:t>
            </a:r>
          </a:p>
          <a:p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預測準確度達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79.90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％</a:t>
            </a:r>
          </a:p>
          <a:p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深度學習神經網路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預測準確度達 </a:t>
            </a:r>
            <a:r>
              <a:rPr lang="en-US" altLang="zh-TW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72.99%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TW" alt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B1C6015-44B8-4629-A078-3EC5732197AE}"/>
              </a:ext>
            </a:extLst>
          </p:cNvPr>
          <p:cNvSpPr txBox="1"/>
          <p:nvPr/>
        </p:nvSpPr>
        <p:spPr>
          <a:xfrm>
            <a:off x="277462" y="619790"/>
            <a:ext cx="2419663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專題發想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83F103-3A16-4442-ACC9-516FEEBA357E}"/>
              </a:ext>
            </a:extLst>
          </p:cNvPr>
          <p:cNvSpPr/>
          <p:nvPr/>
        </p:nvSpPr>
        <p:spPr>
          <a:xfrm>
            <a:off x="11488195" y="6319781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7F0E9F-012C-4E9B-9D91-464A802E6609}"/>
              </a:ext>
            </a:extLst>
          </p:cNvPr>
          <p:cNvSpPr/>
          <p:nvPr/>
        </p:nvSpPr>
        <p:spPr>
          <a:xfrm>
            <a:off x="11366826" y="6319781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EB6A4D96-931E-46C2-BE78-63088A049DCC}"/>
              </a:ext>
            </a:extLst>
          </p:cNvPr>
          <p:cNvSpPr txBox="1"/>
          <p:nvPr/>
        </p:nvSpPr>
        <p:spPr>
          <a:xfrm>
            <a:off x="9084075" y="6212851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報告人：雷家榮</a:t>
            </a:r>
            <a:endParaRPr kumimoji="1"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55728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7208361" y="1477442"/>
            <a:ext cx="4646864" cy="105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值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=lt2017010100</a:t>
            </a: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代碼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資料清潔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圖片 2" descr="一張含有 坐, 電腦, 鳥, 桌 的圖片&#10;&#10;自動產生的描述">
            <a:extLst>
              <a:ext uri="{FF2B5EF4-FFF2-40B4-BE49-F238E27FC236}">
                <a16:creationId xmlns:a16="http://schemas.microsoft.com/office/drawing/2014/main" id="{12E914E6-82EB-4099-997F-307CE99A4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75" y="1054586"/>
            <a:ext cx="6755527" cy="558218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39F8B5C-EBA9-4A76-BAAC-E5D30744E961}"/>
              </a:ext>
            </a:extLst>
          </p:cNvPr>
          <p:cNvSpPr/>
          <p:nvPr/>
        </p:nvSpPr>
        <p:spPr>
          <a:xfrm>
            <a:off x="267942" y="1290741"/>
            <a:ext cx="813606" cy="5346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F455CD9-3B64-4C93-BF14-27748EDEC1C3}"/>
              </a:ext>
            </a:extLst>
          </p:cNvPr>
          <p:cNvSpPr/>
          <p:nvPr/>
        </p:nvSpPr>
        <p:spPr>
          <a:xfrm>
            <a:off x="3873911" y="1290741"/>
            <a:ext cx="1435508" cy="5346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6959069" y="378963"/>
            <a:ext cx="347065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資料清洗成果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47A2C993-3E0A-4901-A2F7-6A583D466589}"/>
              </a:ext>
            </a:extLst>
          </p:cNvPr>
          <p:cNvSpPr txBox="1">
            <a:spLocks/>
          </p:cNvSpPr>
          <p:nvPr/>
        </p:nvSpPr>
        <p:spPr>
          <a:xfrm>
            <a:off x="7277194" y="3261997"/>
            <a:ext cx="4646864" cy="105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風向、風量離散化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使資料更易判讀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8624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5" grpId="0" animBg="1"/>
      <p:bldP spid="25" grpId="1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354902" y="1593655"/>
            <a:ext cx="2812747" cy="2101740"/>
          </a:xfrm>
          <a:prstGeom prst="triangl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3690927" y="2837502"/>
            <a:ext cx="484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endParaRPr lang="en-US" altLang="zh-TW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384747" y="2655849"/>
            <a:ext cx="2069408" cy="1546303"/>
          </a:xfrm>
          <a:prstGeom prst="triangl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等腰三角形 6"/>
          <p:cNvSpPr/>
          <p:nvPr/>
        </p:nvSpPr>
        <p:spPr>
          <a:xfrm rot="5400000">
            <a:off x="-436508" y="2327919"/>
            <a:ext cx="3458403" cy="2584187"/>
          </a:xfrm>
          <a:prstGeom prst="triangle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7928" y="2883669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5410CFF-659E-44D1-9B87-39B0B8239DB2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B2AEA5-A838-42DF-AE62-6006B0FA5A3A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2905938-0692-4486-8FBA-7F4DE1CCD531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3" name="文本占位符 3">
              <a:extLst>
                <a:ext uri="{FF2B5EF4-FFF2-40B4-BE49-F238E27FC236}">
                  <a16:creationId xmlns:a16="http://schemas.microsoft.com/office/drawing/2014/main" id="{384466D2-FCD6-421F-823C-1AAAF1805F2A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85165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6" grpId="0" bldLvl="0" animBg="1"/>
      <p:bldP spid="7" grpId="0" bldLvl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175741" y="2287790"/>
            <a:ext cx="2325913" cy="232604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651940" y="2272947"/>
            <a:ext cx="2340756" cy="2340883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8659446" y="2267257"/>
            <a:ext cx="2388958" cy="238908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6142982" y="2267257"/>
            <a:ext cx="2357705" cy="2357833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itle 1"/>
          <p:cNvSpPr txBox="1"/>
          <p:nvPr/>
        </p:nvSpPr>
        <p:spPr>
          <a:xfrm>
            <a:off x="1484702" y="3108028"/>
            <a:ext cx="1707990" cy="4725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TW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資料清理</a:t>
            </a:r>
            <a:endParaRPr lang="en-AU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itle 1"/>
          <p:cNvSpPr txBox="1"/>
          <p:nvPr/>
        </p:nvSpPr>
        <p:spPr>
          <a:xfrm>
            <a:off x="3903392" y="3093904"/>
            <a:ext cx="1837852" cy="9896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TW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自動化程式撰寫</a:t>
            </a:r>
            <a:endParaRPr lang="en-AU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itle 1"/>
          <p:cNvSpPr txBox="1"/>
          <p:nvPr/>
        </p:nvSpPr>
        <p:spPr>
          <a:xfrm>
            <a:off x="6597733" y="3108028"/>
            <a:ext cx="1483165" cy="4732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TW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建立模型</a:t>
            </a:r>
            <a:endParaRPr lang="en-AU" sz="2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2" name="Title 1"/>
          <p:cNvSpPr txBox="1"/>
          <p:nvPr/>
        </p:nvSpPr>
        <p:spPr>
          <a:xfrm>
            <a:off x="9045990" y="3115448"/>
            <a:ext cx="1615870" cy="4732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TW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模型預測</a:t>
            </a:r>
            <a:endParaRPr lang="en-AU" sz="2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27F915E-08A8-4E57-90D3-A9824FFEBC9D}"/>
              </a:ext>
            </a:extLst>
          </p:cNvPr>
          <p:cNvSpPr txBox="1"/>
          <p:nvPr/>
        </p:nvSpPr>
        <p:spPr>
          <a:xfrm>
            <a:off x="403860" y="515831"/>
            <a:ext cx="4034910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機器學習流程圖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6E52C31-AEDC-4313-A54E-E22C13A868F1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78077E3-2D23-4321-805E-602F84097294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F949FEF-551B-42E4-BEE3-AD276F92DF8F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文本占位符 3">
              <a:extLst>
                <a:ext uri="{FF2B5EF4-FFF2-40B4-BE49-F238E27FC236}">
                  <a16:creationId xmlns:a16="http://schemas.microsoft.com/office/drawing/2014/main" id="{2057E3CF-33C8-48AB-BCA1-EC1F22922E15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2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流程圖</a:t>
            </a:r>
            <a:endParaRPr kumimoji="1" lang="zh-CN" altLang="en-US" sz="2000" b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894321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2" grpId="0" bldLvl="0" animBg="1"/>
      <p:bldP spid="29" grpId="0" bldLvl="0" animBg="1"/>
      <p:bldP spid="35" grpId="0" bldLvl="0" animBg="1"/>
      <p:bldP spid="39" grpId="0"/>
      <p:bldP spid="40" grpId="0"/>
      <p:bldP spid="41" grpId="0"/>
      <p:bldP spid="42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機器學習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Language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實作</a:t>
            </a:r>
            <a:endParaRPr kumimoji="1" lang="zh-CN" altLang="en-US" sz="2000" b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441960" y="515620"/>
            <a:ext cx="7446818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—R Language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實作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80060" y="1534243"/>
            <a:ext cx="2706081" cy="2135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資料清理重點</a:t>
            </a:r>
            <a:endParaRPr kumimoji="1"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資料型態轉換</a:t>
            </a:r>
          </a:p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極端值處理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填補遺漏值</a:t>
            </a:r>
          </a:p>
          <a:p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6882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77"/>
          <a:stretch/>
        </p:blipFill>
        <p:spPr>
          <a:xfrm>
            <a:off x="5206641" y="4052184"/>
            <a:ext cx="6648584" cy="2315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41" y="1392386"/>
            <a:ext cx="6648584" cy="2311519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-R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Language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實作</a:t>
            </a:r>
            <a:endParaRPr kumimoji="1" lang="zh-CN" altLang="en-US" sz="2000" b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441960" y="515223"/>
            <a:ext cx="5588231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—R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語言實作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A451BF93-3CA4-4B2E-A296-B06604C7E630}"/>
              </a:ext>
            </a:extLst>
          </p:cNvPr>
          <p:cNvSpPr txBox="1">
            <a:spLocks/>
          </p:cNvSpPr>
          <p:nvPr/>
        </p:nvSpPr>
        <p:spPr>
          <a:xfrm>
            <a:off x="406099" y="2230048"/>
            <a:ext cx="2829976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資料型態轉換 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2FC4F1-21DE-4A7B-8F67-2BDB7C94D1D0}"/>
              </a:ext>
            </a:extLst>
          </p:cNvPr>
          <p:cNvSpPr/>
          <p:nvPr/>
        </p:nvSpPr>
        <p:spPr>
          <a:xfrm>
            <a:off x="5206641" y="1392386"/>
            <a:ext cx="6648584" cy="2302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236075" y="2543449"/>
            <a:ext cx="1970566" cy="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4FF27362-64CB-4E4A-BDFD-C688A885B0D7}"/>
              </a:ext>
            </a:extLst>
          </p:cNvPr>
          <p:cNvSpPr/>
          <p:nvPr/>
        </p:nvSpPr>
        <p:spPr>
          <a:xfrm>
            <a:off x="5206641" y="4052184"/>
            <a:ext cx="6580806" cy="2267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216D0EC-95DB-4A74-A5D7-9501FDF92759}"/>
              </a:ext>
            </a:extLst>
          </p:cNvPr>
          <p:cNvCxnSpPr>
            <a:cxnSpLocks/>
          </p:cNvCxnSpPr>
          <p:nvPr/>
        </p:nvCxnSpPr>
        <p:spPr>
          <a:xfrm flipV="1">
            <a:off x="4198374" y="5177670"/>
            <a:ext cx="1008267" cy="6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37B3560F-F0E1-4FBE-938F-4B43277D3806}"/>
              </a:ext>
            </a:extLst>
          </p:cNvPr>
          <p:cNvSpPr txBox="1">
            <a:spLocks/>
          </p:cNvSpPr>
          <p:nvPr/>
        </p:nvSpPr>
        <p:spPr>
          <a:xfrm>
            <a:off x="431687" y="4625221"/>
            <a:ext cx="3766687" cy="11048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>
              <a:spcBef>
                <a:spcPts val="1200"/>
              </a:spcBef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Outlier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處理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常態分佈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±3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個標準差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29547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uiExpand="1" build="p"/>
      <p:bldP spid="13" grpId="0" animBg="1"/>
      <p:bldP spid="13" grpId="2" animBg="1"/>
      <p:bldP spid="22" grpId="0" animBg="1"/>
      <p:bldP spid="22" grpId="1" animBg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5"/>
          <a:stretch/>
        </p:blipFill>
        <p:spPr>
          <a:xfrm>
            <a:off x="4861912" y="1117457"/>
            <a:ext cx="6767594" cy="2317644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-R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Language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實作</a:t>
            </a:r>
            <a:endParaRPr kumimoji="1" lang="zh-CN" altLang="en-US" sz="2000" b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046EA075-6011-49C5-B646-F97D0EAD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35" y="4678107"/>
            <a:ext cx="8893791" cy="835282"/>
          </a:xfrm>
          <a:prstGeom prst="rect">
            <a:avLst/>
          </a:prstGeom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37B3560F-F0E1-4FBE-938F-4B43277D3806}"/>
              </a:ext>
            </a:extLst>
          </p:cNvPr>
          <p:cNvSpPr txBox="1">
            <a:spLocks/>
          </p:cNvSpPr>
          <p:nvPr/>
        </p:nvSpPr>
        <p:spPr>
          <a:xfrm>
            <a:off x="71907" y="1987343"/>
            <a:ext cx="4136048" cy="1104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遺漏值處理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Mice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套件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DB5D8E4-2244-4B70-9CF5-B5B8D454CEDF}"/>
              </a:ext>
            </a:extLst>
          </p:cNvPr>
          <p:cNvSpPr/>
          <p:nvPr/>
        </p:nvSpPr>
        <p:spPr>
          <a:xfrm>
            <a:off x="4861911" y="1117457"/>
            <a:ext cx="6717718" cy="2317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98CCB366-148B-4532-87C2-15D68898A3E8}"/>
              </a:ext>
            </a:extLst>
          </p:cNvPr>
          <p:cNvSpPr txBox="1">
            <a:spLocks/>
          </p:cNvSpPr>
          <p:nvPr/>
        </p:nvSpPr>
        <p:spPr>
          <a:xfrm>
            <a:off x="63909" y="4865715"/>
            <a:ext cx="2531807" cy="497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輸出成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CSV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檔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4FBA2AD-F6A2-429D-A348-221C8A90D9DE}"/>
              </a:ext>
            </a:extLst>
          </p:cNvPr>
          <p:cNvSpPr/>
          <p:nvPr/>
        </p:nvSpPr>
        <p:spPr>
          <a:xfrm>
            <a:off x="3154588" y="4678107"/>
            <a:ext cx="8889138" cy="815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25</a:t>
            </a:fld>
            <a:endParaRPr lang="zh-CN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07955" y="2276279"/>
            <a:ext cx="653957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</p:cNvCxnSpPr>
          <p:nvPr/>
        </p:nvCxnSpPr>
        <p:spPr>
          <a:xfrm>
            <a:off x="2600368" y="5078889"/>
            <a:ext cx="549567" cy="18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8032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  <p:bldP spid="33" grpId="1" animBg="1"/>
      <p:bldP spid="34" grpId="0"/>
      <p:bldP spid="36" grpId="0" animBg="1"/>
      <p:bldP spid="3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自動化爬蟲設計流程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480060" y="511789"/>
            <a:ext cx="7973984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自動化爬蟲設計流程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80060" y="1547908"/>
            <a:ext cx="4191693" cy="2284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自動化程式撰寫重點</a:t>
            </a:r>
          </a:p>
          <a:p>
            <a:pPr marL="216000">
              <a:lnSpc>
                <a:spcPct val="100000"/>
              </a:lnSpc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資料不完整的及時判斷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6000">
              <a:lnSpc>
                <a:spcPct val="100000"/>
              </a:lnSpc>
              <a:spcBef>
                <a:spcPts val="1200"/>
              </a:spcBef>
            </a:pP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Crontab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定時爬取資料</a:t>
            </a:r>
          </a:p>
          <a:p>
            <a:pPr marL="216000">
              <a:lnSpc>
                <a:spcPct val="100000"/>
              </a:lnSpc>
              <a:spcBef>
                <a:spcPts val="1200"/>
              </a:spcBef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設計自動新增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1795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4173564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自動化爬蟲設計流程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375CD921-333D-491D-9D85-500BC0ED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6" y="1573740"/>
            <a:ext cx="10218071" cy="47460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DDF1C69-3730-4F59-A9FD-90D774905DC0}"/>
              </a:ext>
            </a:extLst>
          </p:cNvPr>
          <p:cNvSpPr/>
          <p:nvPr/>
        </p:nvSpPr>
        <p:spPr>
          <a:xfrm>
            <a:off x="1128712" y="3233738"/>
            <a:ext cx="912019" cy="169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84D104-E823-456B-BD0B-0AAC97A7B755}"/>
              </a:ext>
            </a:extLst>
          </p:cNvPr>
          <p:cNvSpPr/>
          <p:nvPr/>
        </p:nvSpPr>
        <p:spPr>
          <a:xfrm>
            <a:off x="2031206" y="4139737"/>
            <a:ext cx="5358809" cy="21631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00D32B7-9E91-4909-9792-86A3434C5CCD}"/>
              </a:ext>
            </a:extLst>
          </p:cNvPr>
          <p:cNvSpPr txBox="1"/>
          <p:nvPr/>
        </p:nvSpPr>
        <p:spPr>
          <a:xfrm>
            <a:off x="-27152" y="555117"/>
            <a:ext cx="7583652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擷取政府即時空品資料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84D104-E823-456B-BD0B-0AAC97A7B755}"/>
              </a:ext>
            </a:extLst>
          </p:cNvPr>
          <p:cNvSpPr/>
          <p:nvPr/>
        </p:nvSpPr>
        <p:spPr>
          <a:xfrm>
            <a:off x="6442365" y="4231179"/>
            <a:ext cx="864522" cy="4867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</p:cNvCxnSpPr>
          <p:nvPr/>
        </p:nvCxnSpPr>
        <p:spPr>
          <a:xfrm flipH="1">
            <a:off x="7306888" y="4474551"/>
            <a:ext cx="784197" cy="169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3"/>
          <p:cNvSpPr txBox="1"/>
          <p:nvPr/>
        </p:nvSpPr>
        <p:spPr>
          <a:xfrm>
            <a:off x="8170092" y="4195513"/>
            <a:ext cx="1730366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即時資料異常</a:t>
            </a:r>
          </a:p>
        </p:txBody>
      </p:sp>
    </p:spTree>
    <p:extLst>
      <p:ext uri="{BB962C8B-B14F-4D97-AF65-F5344CB8AC3E}">
        <p14:creationId xmlns:p14="http://schemas.microsoft.com/office/powerpoint/2010/main" val="24170616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/>
      <p:bldP spid="19" grpId="0" animBg="1"/>
      <p:bldP spid="19" grpId="1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80" y="1627839"/>
            <a:ext cx="5843930" cy="264933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3" y="1627839"/>
            <a:ext cx="5289311" cy="3579325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177800" y="602112"/>
            <a:ext cx="6796548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擷取政府即時空品資料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(1/6)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455622" y="5424499"/>
            <a:ext cx="3293467" cy="128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ASP.net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安全機制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網頁原始碼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4CAA7F-111C-42CA-8E71-D983DCB5FF5F}"/>
              </a:ext>
            </a:extLst>
          </p:cNvPr>
          <p:cNvSpPr/>
          <p:nvPr/>
        </p:nvSpPr>
        <p:spPr>
          <a:xfrm>
            <a:off x="403860" y="1627839"/>
            <a:ext cx="5301004" cy="3579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184141-61AD-4131-831B-C5E24C5EE48D}"/>
              </a:ext>
            </a:extLst>
          </p:cNvPr>
          <p:cNvSpPr/>
          <p:nvPr/>
        </p:nvSpPr>
        <p:spPr>
          <a:xfrm>
            <a:off x="5827780" y="1634943"/>
            <a:ext cx="5843929" cy="264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24" name="文本占位符 3"/>
          <p:cNvSpPr txBox="1"/>
          <p:nvPr/>
        </p:nvSpPr>
        <p:spPr>
          <a:xfrm>
            <a:off x="431687" y="56254"/>
            <a:ext cx="4173564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自動化爬蟲設計流程</a:t>
            </a:r>
          </a:p>
        </p:txBody>
      </p:sp>
    </p:spTree>
    <p:extLst>
      <p:ext uri="{BB962C8B-B14F-4D97-AF65-F5344CB8AC3E}">
        <p14:creationId xmlns:p14="http://schemas.microsoft.com/office/powerpoint/2010/main" val="27900793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0" grpId="1" animBg="1"/>
      <p:bldP spid="20" grpId="2" animBg="1"/>
      <p:bldP spid="22" grpId="0" animBg="1"/>
      <p:bldP spid="2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5" y="1706592"/>
            <a:ext cx="5882161" cy="1943200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177800" y="602112"/>
            <a:ext cx="6796548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擷取政府即時空品資料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(2/6)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576545" y="3967904"/>
            <a:ext cx="6028838" cy="157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網頁原始碼的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4CAA7F-111C-42CA-8E71-D983DCB5FF5F}"/>
              </a:ext>
            </a:extLst>
          </p:cNvPr>
          <p:cNvSpPr/>
          <p:nvPr/>
        </p:nvSpPr>
        <p:spPr>
          <a:xfrm>
            <a:off x="193174" y="1706592"/>
            <a:ext cx="5882162" cy="193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65F993EC-56ED-4F3E-A545-EA48C046A086}"/>
              </a:ext>
            </a:extLst>
          </p:cNvPr>
          <p:cNvSpPr txBox="1">
            <a:spLocks/>
          </p:cNvSpPr>
          <p:nvPr/>
        </p:nvSpPr>
        <p:spPr>
          <a:xfrm>
            <a:off x="576545" y="4930100"/>
            <a:ext cx="5346702" cy="1561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</a:t>
            </a:r>
            <a:r>
              <a:rPr kumimoji="1"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即時資料範例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正規表達式判斷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184141-61AD-4131-831B-C5E24C5EE48D}"/>
              </a:ext>
            </a:extLst>
          </p:cNvPr>
          <p:cNvSpPr/>
          <p:nvPr/>
        </p:nvSpPr>
        <p:spPr>
          <a:xfrm>
            <a:off x="7460343" y="2555082"/>
            <a:ext cx="1146628" cy="121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6B4446-F18C-4CDB-A71A-E8A80801058B}"/>
              </a:ext>
            </a:extLst>
          </p:cNvPr>
          <p:cNvSpPr/>
          <p:nvPr/>
        </p:nvSpPr>
        <p:spPr>
          <a:xfrm>
            <a:off x="7460341" y="2670178"/>
            <a:ext cx="1146628" cy="121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24" name="文本占位符 3"/>
          <p:cNvSpPr txBox="1"/>
          <p:nvPr/>
        </p:nvSpPr>
        <p:spPr>
          <a:xfrm>
            <a:off x="431687" y="56254"/>
            <a:ext cx="4173564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自動化爬蟲設計流程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9"/>
          <a:stretch/>
        </p:blipFill>
        <p:spPr>
          <a:xfrm>
            <a:off x="6180563" y="1594445"/>
            <a:ext cx="5945319" cy="450227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64CAA7F-111C-42CA-8E71-D983DCB5FF5F}"/>
              </a:ext>
            </a:extLst>
          </p:cNvPr>
          <p:cNvSpPr/>
          <p:nvPr/>
        </p:nvSpPr>
        <p:spPr>
          <a:xfrm>
            <a:off x="6180563" y="4791440"/>
            <a:ext cx="5945319" cy="1177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</p:cNvCxnSpPr>
          <p:nvPr/>
        </p:nvCxnSpPr>
        <p:spPr>
          <a:xfrm flipV="1">
            <a:off x="4231178" y="5312352"/>
            <a:ext cx="1949385" cy="779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</p:cNvCxnSpPr>
          <p:nvPr/>
        </p:nvCxnSpPr>
        <p:spPr>
          <a:xfrm flipV="1">
            <a:off x="2708433" y="3649792"/>
            <a:ext cx="1516" cy="31058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84785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1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0" grpId="1" animBg="1"/>
      <p:bldP spid="20" grpId="2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572376-F3F4-4E0E-9CBB-744F79AC2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783" y="1793981"/>
            <a:ext cx="10515600" cy="1008892"/>
          </a:xfrm>
        </p:spPr>
        <p:txBody>
          <a:bodyPr>
            <a:no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提供一般民眾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於進行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戶外活動前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，藉由實際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推估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即時情況查詢空氣素質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為主要目標</a:t>
            </a:r>
            <a:r>
              <a:rPr lang="zh-TW" altLang="en-US" dirty="0"/>
              <a:t>。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B1C6015-44B8-4629-A078-3EC5732197AE}"/>
              </a:ext>
            </a:extLst>
          </p:cNvPr>
          <p:cNvSpPr txBox="1"/>
          <p:nvPr/>
        </p:nvSpPr>
        <p:spPr>
          <a:xfrm>
            <a:off x="277462" y="796701"/>
            <a:ext cx="2419663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專題目的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Objective</a:t>
            </a:r>
          </a:p>
        </p:txBody>
      </p:sp>
      <p:sp>
        <p:nvSpPr>
          <p:cNvPr id="10" name="弧形 11">
            <a:extLst>
              <a:ext uri="{FF2B5EF4-FFF2-40B4-BE49-F238E27FC236}">
                <a16:creationId xmlns:a16="http://schemas.microsoft.com/office/drawing/2014/main" id="{314EB3A0-C5A9-42BF-8F94-D617496B6D99}"/>
              </a:ext>
            </a:extLst>
          </p:cNvPr>
          <p:cNvSpPr>
            <a:spLocks noChangeArrowheads="1"/>
          </p:cNvSpPr>
          <p:nvPr/>
        </p:nvSpPr>
        <p:spPr bwMode="auto">
          <a:xfrm rot="2819095" flipV="1">
            <a:off x="3071723" y="3312791"/>
            <a:ext cx="2673970" cy="2674589"/>
          </a:xfrm>
          <a:custGeom>
            <a:avLst/>
            <a:gdLst>
              <a:gd name="T0" fmla="*/ 1336677 w 2673350"/>
              <a:gd name="T1" fmla="*/ 0 h 2674938"/>
              <a:gd name="T2" fmla="*/ 1336675 w 2673350"/>
              <a:gd name="T3" fmla="*/ 1337469 h 2674938"/>
              <a:gd name="T4" fmla="*/ 2670532 w 2673350"/>
              <a:gd name="T5" fmla="*/ 1424258 h 2674938"/>
              <a:gd name="T6" fmla="*/ 11796480 60000 65536"/>
              <a:gd name="T7" fmla="*/ 11796480 60000 65536"/>
              <a:gd name="T8" fmla="*/ 5898240 60000 65536"/>
              <a:gd name="T9" fmla="*/ 1336677 w 2673350"/>
              <a:gd name="T10" fmla="*/ 0 h 2674938"/>
              <a:gd name="T11" fmla="*/ 2673350 w 2673350"/>
              <a:gd name="T12" fmla="*/ 1424263 h 26749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73350" h="2674938" stroke="0">
                <a:moveTo>
                  <a:pt x="1336677" y="0"/>
                </a:moveTo>
                <a:lnTo>
                  <a:pt x="1336676" y="0"/>
                </a:lnTo>
                <a:cubicBezTo>
                  <a:pt x="2074901" y="1"/>
                  <a:pt x="2673350" y="598806"/>
                  <a:pt x="2673350" y="1337469"/>
                </a:cubicBezTo>
                <a:cubicBezTo>
                  <a:pt x="2673350" y="1366424"/>
                  <a:pt x="2672410" y="1395371"/>
                  <a:pt x="2670532" y="1424265"/>
                </a:cubicBezTo>
                <a:lnTo>
                  <a:pt x="1336675" y="1337469"/>
                </a:lnTo>
                <a:close/>
              </a:path>
              <a:path w="2673350" h="2674938" fill="none">
                <a:moveTo>
                  <a:pt x="1336677" y="0"/>
                </a:moveTo>
                <a:lnTo>
                  <a:pt x="1336676" y="0"/>
                </a:lnTo>
                <a:cubicBezTo>
                  <a:pt x="2074901" y="1"/>
                  <a:pt x="2673350" y="598806"/>
                  <a:pt x="2673350" y="1337469"/>
                </a:cubicBezTo>
                <a:cubicBezTo>
                  <a:pt x="2673350" y="1366424"/>
                  <a:pt x="2672410" y="1395371"/>
                  <a:pt x="2670532" y="1424265"/>
                </a:cubicBezTo>
              </a:path>
            </a:pathLst>
          </a:custGeom>
          <a:noFill/>
          <a:ln w="25400" algn="ctr">
            <a:solidFill>
              <a:srgbClr val="767171"/>
            </a:solidFill>
            <a:miter lim="800000"/>
            <a:tailEnd type="stealth" w="med" len="med"/>
          </a:ln>
        </p:spPr>
        <p:txBody>
          <a:bodyPr vert="eaVert" lIns="91417" tIns="45709" rIns="91417" bIns="45709" anchor="ctr"/>
          <a:lstStyle/>
          <a:p>
            <a:endParaRPr lang="zh-CN" altLang="en-US"/>
          </a:p>
        </p:txBody>
      </p:sp>
      <p:sp>
        <p:nvSpPr>
          <p:cNvPr id="11" name="弧形 16">
            <a:extLst>
              <a:ext uri="{FF2B5EF4-FFF2-40B4-BE49-F238E27FC236}">
                <a16:creationId xmlns:a16="http://schemas.microsoft.com/office/drawing/2014/main" id="{56F847EE-DE60-4CAB-831C-DB8B45617508}"/>
              </a:ext>
            </a:extLst>
          </p:cNvPr>
          <p:cNvSpPr>
            <a:spLocks noChangeArrowheads="1"/>
          </p:cNvSpPr>
          <p:nvPr/>
        </p:nvSpPr>
        <p:spPr bwMode="auto">
          <a:xfrm rot="-2819095">
            <a:off x="3071723" y="2953932"/>
            <a:ext cx="2673970" cy="2674589"/>
          </a:xfrm>
          <a:custGeom>
            <a:avLst/>
            <a:gdLst>
              <a:gd name="T0" fmla="*/ 1336677 w 2673350"/>
              <a:gd name="T1" fmla="*/ 0 h 2674938"/>
              <a:gd name="T2" fmla="*/ 1336675 w 2673350"/>
              <a:gd name="T3" fmla="*/ 1337469 h 2674938"/>
              <a:gd name="T4" fmla="*/ 2670532 w 2673350"/>
              <a:gd name="T5" fmla="*/ 1424258 h 2674938"/>
              <a:gd name="T6" fmla="*/ 11796480 60000 65536"/>
              <a:gd name="T7" fmla="*/ 11796480 60000 65536"/>
              <a:gd name="T8" fmla="*/ 5898240 60000 65536"/>
              <a:gd name="T9" fmla="*/ 1336677 w 2673350"/>
              <a:gd name="T10" fmla="*/ 0 h 2674938"/>
              <a:gd name="T11" fmla="*/ 2673350 w 2673350"/>
              <a:gd name="T12" fmla="*/ 1424263 h 26749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73350" h="2674938" stroke="0">
                <a:moveTo>
                  <a:pt x="1336677" y="0"/>
                </a:moveTo>
                <a:lnTo>
                  <a:pt x="1336676" y="0"/>
                </a:lnTo>
                <a:cubicBezTo>
                  <a:pt x="2074901" y="1"/>
                  <a:pt x="2673350" y="598806"/>
                  <a:pt x="2673350" y="1337469"/>
                </a:cubicBezTo>
                <a:cubicBezTo>
                  <a:pt x="2673350" y="1366424"/>
                  <a:pt x="2672410" y="1395371"/>
                  <a:pt x="2670532" y="1424265"/>
                </a:cubicBezTo>
                <a:lnTo>
                  <a:pt x="1336675" y="1337469"/>
                </a:lnTo>
                <a:close/>
              </a:path>
              <a:path w="2673350" h="2674938" fill="none">
                <a:moveTo>
                  <a:pt x="1336677" y="0"/>
                </a:moveTo>
                <a:lnTo>
                  <a:pt x="1336676" y="0"/>
                </a:lnTo>
                <a:cubicBezTo>
                  <a:pt x="2074901" y="1"/>
                  <a:pt x="2673350" y="598806"/>
                  <a:pt x="2673350" y="1337469"/>
                </a:cubicBezTo>
                <a:cubicBezTo>
                  <a:pt x="2673350" y="1366424"/>
                  <a:pt x="2672410" y="1395371"/>
                  <a:pt x="2670532" y="1424265"/>
                </a:cubicBezTo>
              </a:path>
            </a:pathLst>
          </a:custGeom>
          <a:noFill/>
          <a:ln w="25400" algn="ctr">
            <a:solidFill>
              <a:srgbClr val="767171"/>
            </a:solidFill>
            <a:miter lim="800000"/>
            <a:tailEnd type="stealth" w="med" len="med"/>
          </a:ln>
        </p:spPr>
        <p:txBody>
          <a:bodyPr vert="eaVert" lIns="91417" tIns="45709" rIns="91417" bIns="45709" anchor="ctr"/>
          <a:lstStyle/>
          <a:p>
            <a:endParaRPr lang="zh-CN" altLang="en-US"/>
          </a:p>
        </p:txBody>
      </p:sp>
      <p:sp>
        <p:nvSpPr>
          <p:cNvPr id="12" name="半闭框 17">
            <a:extLst>
              <a:ext uri="{FF2B5EF4-FFF2-40B4-BE49-F238E27FC236}">
                <a16:creationId xmlns:a16="http://schemas.microsoft.com/office/drawing/2014/main" id="{9034A3D8-CDBA-40E2-985B-DAA836E38DC6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7463370" y="4251613"/>
            <a:ext cx="466833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rgbClr val="7C7C7C"/>
          </a:solidFill>
          <a:ln w="12700" algn="ctr">
            <a:noFill/>
            <a:miter lim="800000"/>
          </a:ln>
        </p:spPr>
        <p:txBody>
          <a:bodyPr rot="10800000" vert="eaVert" lIns="91417" tIns="45709" rIns="91417" bIns="45709" anchor="ctr"/>
          <a:lstStyle/>
          <a:p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7C61723-0004-4670-BAF8-D6170E1B5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833" y="3314685"/>
            <a:ext cx="2306338" cy="230558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" algn="ctr">
            <a:noFill/>
            <a:miter lim="800000"/>
          </a:ln>
        </p:spPr>
        <p:txBody>
          <a:bodyPr lIns="91417" tIns="45709" rIns="91417" bIns="45709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4" name="椭圆 4">
            <a:extLst>
              <a:ext uri="{FF2B5EF4-FFF2-40B4-BE49-F238E27FC236}">
                <a16:creationId xmlns:a16="http://schemas.microsoft.com/office/drawing/2014/main" id="{F9D4E872-DA22-430A-B830-93BA9A9ED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294" y="3314685"/>
            <a:ext cx="2306337" cy="230558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" algn="ctr">
            <a:noFill/>
            <a:miter lim="800000"/>
          </a:ln>
        </p:spPr>
        <p:txBody>
          <a:bodyPr lIns="91417" tIns="45709" rIns="91417" bIns="45709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FFFE085-B675-4FF5-A2D8-89E4E50DB606}"/>
              </a:ext>
            </a:extLst>
          </p:cNvPr>
          <p:cNvSpPr txBox="1"/>
          <p:nvPr/>
        </p:nvSpPr>
        <p:spPr>
          <a:xfrm>
            <a:off x="2133929" y="5620269"/>
            <a:ext cx="101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B5E2DC-851C-4FD4-95DD-68FE73FD2DE6}"/>
              </a:ext>
            </a:extLst>
          </p:cNvPr>
          <p:cNvSpPr txBox="1"/>
          <p:nvPr/>
        </p:nvSpPr>
        <p:spPr>
          <a:xfrm>
            <a:off x="8906249" y="5626110"/>
            <a:ext cx="192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即時情況</a:t>
            </a:r>
          </a:p>
        </p:txBody>
      </p:sp>
      <p:sp>
        <p:nvSpPr>
          <p:cNvPr id="18" name="椭圆 18">
            <a:extLst>
              <a:ext uri="{FF2B5EF4-FFF2-40B4-BE49-F238E27FC236}">
                <a16:creationId xmlns:a16="http://schemas.microsoft.com/office/drawing/2014/main" id="{7631CB22-74D4-42B6-A313-51D98497B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998" y="3314684"/>
            <a:ext cx="2306337" cy="230558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" algn="ctr">
            <a:noFill/>
            <a:miter lim="800000"/>
          </a:ln>
        </p:spPr>
        <p:txBody>
          <a:bodyPr lIns="91417" tIns="45709" rIns="91417" bIns="45709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CAA338-1B00-4385-A5F2-12E52AF1F7D3}"/>
              </a:ext>
            </a:extLst>
          </p:cNvPr>
          <p:cNvSpPr txBox="1"/>
          <p:nvPr/>
        </p:nvSpPr>
        <p:spPr>
          <a:xfrm>
            <a:off x="5670421" y="5626110"/>
            <a:ext cx="101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推估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83F103-3A16-4442-ACC9-516FEEBA357E}"/>
              </a:ext>
            </a:extLst>
          </p:cNvPr>
          <p:cNvSpPr/>
          <p:nvPr/>
        </p:nvSpPr>
        <p:spPr>
          <a:xfrm>
            <a:off x="11488195" y="6319781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7F0E9F-012C-4E9B-9D91-464A802E6609}"/>
              </a:ext>
            </a:extLst>
          </p:cNvPr>
          <p:cNvSpPr/>
          <p:nvPr/>
        </p:nvSpPr>
        <p:spPr>
          <a:xfrm>
            <a:off x="11366826" y="6319781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EB6A4D96-931E-46C2-BE78-63088A049DCC}"/>
              </a:ext>
            </a:extLst>
          </p:cNvPr>
          <p:cNvSpPr txBox="1"/>
          <p:nvPr/>
        </p:nvSpPr>
        <p:spPr>
          <a:xfrm>
            <a:off x="9084075" y="6212851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報告人：雷家榮</a:t>
            </a:r>
            <a:endParaRPr kumimoji="1"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99225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/>
      <p:bldP spid="17" grpId="0"/>
      <p:bldP spid="18" grpId="0" bldLvl="0" animBg="1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02" y="1434995"/>
            <a:ext cx="8580895" cy="3794411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-27153" y="555117"/>
            <a:ext cx="7548829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擷取政府即時空品資料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(3/6)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171434" y="5711488"/>
            <a:ext cx="4036011" cy="67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污染物測項值轉成字典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8CA07B-4993-45F3-9CCD-D8228873548E}"/>
              </a:ext>
            </a:extLst>
          </p:cNvPr>
          <p:cNvSpPr/>
          <p:nvPr/>
        </p:nvSpPr>
        <p:spPr>
          <a:xfrm>
            <a:off x="1888103" y="4254500"/>
            <a:ext cx="8580894" cy="974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20" name="文本占位符 3"/>
          <p:cNvSpPr txBox="1"/>
          <p:nvPr/>
        </p:nvSpPr>
        <p:spPr>
          <a:xfrm>
            <a:off x="431687" y="56254"/>
            <a:ext cx="4173564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自動化爬蟲設計流程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</p:cNvCxnSpPr>
          <p:nvPr/>
        </p:nvCxnSpPr>
        <p:spPr>
          <a:xfrm flipH="1" flipV="1">
            <a:off x="6186874" y="5229406"/>
            <a:ext cx="1" cy="48208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5042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37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animBg="1"/>
      <p:bldP spid="21" grpId="1" animBg="1"/>
      <p:bldP spid="21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9" y="1730300"/>
            <a:ext cx="7351710" cy="2513570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-27153" y="555117"/>
            <a:ext cx="7594541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擷取政府即時空品資料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(4/6)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1666734" y="4704816"/>
            <a:ext cx="2735174" cy="496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</a:p>
        </p:txBody>
      </p:sp>
      <p:pic>
        <p:nvPicPr>
          <p:cNvPr id="5" name="圖片 4" descr="一張含有 文字, 坐, 黑色, 手機 的圖片&#10;&#10;自動產生的描述">
            <a:extLst>
              <a:ext uri="{FF2B5EF4-FFF2-40B4-BE49-F238E27FC236}">
                <a16:creationId xmlns:a16="http://schemas.microsoft.com/office/drawing/2014/main" id="{5AD0EAC4-7681-4269-888F-85B636A7F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96" y="1759090"/>
            <a:ext cx="3639214" cy="409595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98CA07B-4993-45F3-9CCD-D8228873548E}"/>
              </a:ext>
            </a:extLst>
          </p:cNvPr>
          <p:cNvSpPr/>
          <p:nvPr/>
        </p:nvSpPr>
        <p:spPr>
          <a:xfrm>
            <a:off x="215678" y="1759090"/>
            <a:ext cx="7351712" cy="2484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06BAC9-428E-4E09-BFFA-B4AF37C8C6EB}"/>
              </a:ext>
            </a:extLst>
          </p:cNvPr>
          <p:cNvSpPr/>
          <p:nvPr/>
        </p:nvSpPr>
        <p:spPr>
          <a:xfrm>
            <a:off x="8059021" y="1759090"/>
            <a:ext cx="3586164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7" name="文本占位符 3"/>
          <p:cNvSpPr txBox="1"/>
          <p:nvPr/>
        </p:nvSpPr>
        <p:spPr>
          <a:xfrm>
            <a:off x="431687" y="56254"/>
            <a:ext cx="4173564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自動化爬蟲設計流程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</p:cNvCxnSpPr>
          <p:nvPr/>
        </p:nvCxnSpPr>
        <p:spPr>
          <a:xfrm flipV="1">
            <a:off x="7567388" y="2092465"/>
            <a:ext cx="465108" cy="300323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031317" y="4289894"/>
            <a:ext cx="3004" cy="41492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260305" y="5168339"/>
            <a:ext cx="3927143" cy="709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AUTO_INCREMENT</a:t>
            </a:r>
          </a:p>
        </p:txBody>
      </p:sp>
    </p:spTree>
    <p:extLst>
      <p:ext uri="{BB962C8B-B14F-4D97-AF65-F5344CB8AC3E}">
        <p14:creationId xmlns:p14="http://schemas.microsoft.com/office/powerpoint/2010/main" val="1849473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7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animBg="1"/>
      <p:bldP spid="21" grpId="1" animBg="1"/>
      <p:bldP spid="21" grpId="2" animBg="1"/>
      <p:bldP spid="20" grpId="0" animBg="1"/>
      <p:bldP spid="20" grpId="1" animBg="1"/>
      <p:bldP spid="20" grpId="2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-27153" y="555117"/>
            <a:ext cx="7550539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擷取政府即時空品資料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(5/6)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3716888" y="4887131"/>
            <a:ext cx="4878272" cy="477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Crontab</a:t>
            </a:r>
            <a:r>
              <a:rPr kumimoji="1"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定時執行爬蟲程式</a:t>
            </a:r>
            <a:endParaRPr kumimoji="1"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D0F25A0-CBFE-4AFD-915D-8B4DF83C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12" y="1644669"/>
            <a:ext cx="11677425" cy="272748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98CA07B-4993-45F3-9CCD-D8228873548E}"/>
              </a:ext>
            </a:extLst>
          </p:cNvPr>
          <p:cNvSpPr/>
          <p:nvPr/>
        </p:nvSpPr>
        <p:spPr>
          <a:xfrm>
            <a:off x="330200" y="1670049"/>
            <a:ext cx="7091553" cy="156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84C634-91DC-44CF-8D9F-74B4D3F5B396}"/>
              </a:ext>
            </a:extLst>
          </p:cNvPr>
          <p:cNvSpPr/>
          <p:nvPr/>
        </p:nvSpPr>
        <p:spPr>
          <a:xfrm>
            <a:off x="330201" y="3239814"/>
            <a:ext cx="1479549" cy="110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7" name="文本占位符 3"/>
          <p:cNvSpPr txBox="1"/>
          <p:nvPr/>
        </p:nvSpPr>
        <p:spPr>
          <a:xfrm>
            <a:off x="431687" y="56254"/>
            <a:ext cx="4173564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自動化爬蟲設計流程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</p:cNvCxnSpPr>
          <p:nvPr/>
        </p:nvCxnSpPr>
        <p:spPr>
          <a:xfrm flipH="1" flipV="1">
            <a:off x="6156024" y="4372156"/>
            <a:ext cx="3004" cy="41492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8699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animBg="1"/>
      <p:bldP spid="21" grpId="1" animBg="1"/>
      <p:bldP spid="21" grpId="2" animBg="1"/>
      <p:bldP spid="16" grpId="0" animBg="1"/>
      <p:bldP spid="16" grpId="1" animBg="1"/>
      <p:bldP spid="16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-27152" y="555117"/>
            <a:ext cx="7509500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擷取政府即時空品資料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(6/6)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207463" y="4716062"/>
            <a:ext cx="4403137" cy="531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自動擷取資料的結果</a:t>
            </a:r>
            <a:endParaRPr kumimoji="1"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 descr="一張含有 電腦 的圖片&#10;&#10;自動產生的描述">
            <a:extLst>
              <a:ext uri="{FF2B5EF4-FFF2-40B4-BE49-F238E27FC236}">
                <a16:creationId xmlns:a16="http://schemas.microsoft.com/office/drawing/2014/main" id="{F935881C-7D9B-4C29-832A-FDA6A6366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3" y="2072603"/>
            <a:ext cx="11482552" cy="214509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E84C634-91DC-44CF-8D9F-74B4D3F5B396}"/>
              </a:ext>
            </a:extLst>
          </p:cNvPr>
          <p:cNvSpPr/>
          <p:nvPr/>
        </p:nvSpPr>
        <p:spPr>
          <a:xfrm>
            <a:off x="372673" y="4056612"/>
            <a:ext cx="11474225" cy="143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CC2E86-EDBE-4650-AC0A-F85E140E2695}"/>
              </a:ext>
            </a:extLst>
          </p:cNvPr>
          <p:cNvSpPr/>
          <p:nvPr/>
        </p:nvSpPr>
        <p:spPr>
          <a:xfrm>
            <a:off x="372673" y="2072107"/>
            <a:ext cx="11482552" cy="198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20" name="文本占位符 3"/>
          <p:cNvSpPr txBox="1"/>
          <p:nvPr/>
        </p:nvSpPr>
        <p:spPr>
          <a:xfrm>
            <a:off x="431687" y="56254"/>
            <a:ext cx="4173564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自動化爬蟲設計流程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BFD63D8-8F8E-4711-BB2D-E0114F842B5F}"/>
              </a:ext>
            </a:extLst>
          </p:cNvPr>
          <p:cNvCxnSpPr>
            <a:cxnSpLocks/>
          </p:cNvCxnSpPr>
          <p:nvPr/>
        </p:nvCxnSpPr>
        <p:spPr>
          <a:xfrm flipH="1" flipV="1">
            <a:off x="6113948" y="4241171"/>
            <a:ext cx="3004" cy="41492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47912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6" grpId="0" animBg="1"/>
      <p:bldP spid="16" grpId="1" animBg="1"/>
      <p:bldP spid="17" grpId="0" animBg="1"/>
      <p:bldP spid="1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361315" y="515620"/>
            <a:ext cx="5175045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80060" y="1534243"/>
            <a:ext cx="7719450" cy="2135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建模重點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特徵工程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範圍選取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驗證模型準確度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82991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3325606" y="5827740"/>
            <a:ext cx="5978079" cy="637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將風向分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等，風力分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官方文件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10541F5-91F0-418E-B405-4C546CD79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5"/>
          <a:stretch/>
        </p:blipFill>
        <p:spPr>
          <a:xfrm>
            <a:off x="1224366" y="657747"/>
            <a:ext cx="10180560" cy="50630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95837F7-F09F-491C-B16A-AC127093F142}"/>
              </a:ext>
            </a:extLst>
          </p:cNvPr>
          <p:cNvSpPr/>
          <p:nvPr/>
        </p:nvSpPr>
        <p:spPr>
          <a:xfrm>
            <a:off x="1247646" y="845370"/>
            <a:ext cx="10119180" cy="3746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F90CD2-EC94-47F0-94C2-56EDEF66399C}"/>
              </a:ext>
            </a:extLst>
          </p:cNvPr>
          <p:cNvSpPr/>
          <p:nvPr/>
        </p:nvSpPr>
        <p:spPr>
          <a:xfrm>
            <a:off x="1247646" y="4698595"/>
            <a:ext cx="10119180" cy="959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16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</a:p>
        </p:txBody>
      </p:sp>
    </p:spTree>
    <p:extLst>
      <p:ext uri="{BB962C8B-B14F-4D97-AF65-F5344CB8AC3E}">
        <p14:creationId xmlns:p14="http://schemas.microsoft.com/office/powerpoint/2010/main" val="21164788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37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 animBg="1"/>
      <p:bldP spid="12" grpId="1" animBg="1"/>
      <p:bldP spid="13" grpId="0" animBg="1"/>
      <p:bldP spid="1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71" y="929147"/>
            <a:ext cx="10163692" cy="3837001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3973499" y="5080966"/>
            <a:ext cx="4408348" cy="637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風向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One Hot Encoding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789B5CB-44A0-413E-9A57-CFACF8D75DBA}"/>
              </a:ext>
            </a:extLst>
          </p:cNvPr>
          <p:cNvSpPr/>
          <p:nvPr/>
        </p:nvSpPr>
        <p:spPr>
          <a:xfrm>
            <a:off x="1118083" y="929147"/>
            <a:ext cx="10119180" cy="1736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5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</a:p>
        </p:txBody>
      </p:sp>
    </p:spTree>
    <p:extLst>
      <p:ext uri="{BB962C8B-B14F-4D97-AF65-F5344CB8AC3E}">
        <p14:creationId xmlns:p14="http://schemas.microsoft.com/office/powerpoint/2010/main" val="130266286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  <p:bldP spid="1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r="34071"/>
          <a:stretch/>
        </p:blipFill>
        <p:spPr>
          <a:xfrm>
            <a:off x="2357809" y="865365"/>
            <a:ext cx="6726266" cy="3337690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2001348" y="4653362"/>
            <a:ext cx="8995991" cy="637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最小值最大值正規化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(Min-Max Normalization)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789B5CB-44A0-413E-9A57-CFACF8D75DBA}"/>
              </a:ext>
            </a:extLst>
          </p:cNvPr>
          <p:cNvSpPr/>
          <p:nvPr/>
        </p:nvSpPr>
        <p:spPr>
          <a:xfrm>
            <a:off x="2357810" y="933172"/>
            <a:ext cx="6726266" cy="3292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5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</a:p>
        </p:txBody>
      </p:sp>
    </p:spTree>
    <p:extLst>
      <p:ext uri="{BB962C8B-B14F-4D97-AF65-F5344CB8AC3E}">
        <p14:creationId xmlns:p14="http://schemas.microsoft.com/office/powerpoint/2010/main" val="99900436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r="50647"/>
          <a:stretch/>
        </p:blipFill>
        <p:spPr>
          <a:xfrm>
            <a:off x="3123010" y="873305"/>
            <a:ext cx="5961065" cy="4121270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2935277" y="5284892"/>
            <a:ext cx="6379310" cy="637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選取範圍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上一個小時預測下一個小時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789B5CB-44A0-413E-9A57-CFACF8D75DBA}"/>
              </a:ext>
            </a:extLst>
          </p:cNvPr>
          <p:cNvSpPr/>
          <p:nvPr/>
        </p:nvSpPr>
        <p:spPr>
          <a:xfrm>
            <a:off x="3165789" y="945777"/>
            <a:ext cx="5918286" cy="3976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5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</a:p>
        </p:txBody>
      </p:sp>
    </p:spTree>
    <p:extLst>
      <p:ext uri="{BB962C8B-B14F-4D97-AF65-F5344CB8AC3E}">
        <p14:creationId xmlns:p14="http://schemas.microsoft.com/office/powerpoint/2010/main" val="159878943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" r="33938"/>
          <a:stretch/>
        </p:blipFill>
        <p:spPr>
          <a:xfrm>
            <a:off x="1146874" y="1192228"/>
            <a:ext cx="9628655" cy="2539286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3846714" y="4087470"/>
            <a:ext cx="4228971" cy="637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Scikit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-Learn: SVR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789B5CB-44A0-413E-9A57-CFACF8D75DBA}"/>
              </a:ext>
            </a:extLst>
          </p:cNvPr>
          <p:cNvSpPr/>
          <p:nvPr/>
        </p:nvSpPr>
        <p:spPr>
          <a:xfrm>
            <a:off x="1146873" y="1192227"/>
            <a:ext cx="9628655" cy="2539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5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</a:p>
        </p:txBody>
      </p:sp>
    </p:spTree>
    <p:extLst>
      <p:ext uri="{BB962C8B-B14F-4D97-AF65-F5344CB8AC3E}">
        <p14:creationId xmlns:p14="http://schemas.microsoft.com/office/powerpoint/2010/main" val="166628980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B1C6015-44B8-4629-A078-3EC5732197AE}"/>
              </a:ext>
            </a:extLst>
          </p:cNvPr>
          <p:cNvSpPr txBox="1"/>
          <p:nvPr/>
        </p:nvSpPr>
        <p:spPr>
          <a:xfrm>
            <a:off x="0" y="320153"/>
            <a:ext cx="3008380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專題架構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Architecture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1DC5B99-7910-4C5E-993D-41688B151D83}"/>
              </a:ext>
            </a:extLst>
          </p:cNvPr>
          <p:cNvSpPr/>
          <p:nvPr/>
        </p:nvSpPr>
        <p:spPr>
          <a:xfrm>
            <a:off x="11488195" y="6319781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892659F-7436-4ABC-88D5-A58334F42F8D}"/>
              </a:ext>
            </a:extLst>
          </p:cNvPr>
          <p:cNvSpPr/>
          <p:nvPr/>
        </p:nvSpPr>
        <p:spPr>
          <a:xfrm>
            <a:off x="11366826" y="6319781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8" name="文本占位符 3">
            <a:extLst>
              <a:ext uri="{FF2B5EF4-FFF2-40B4-BE49-F238E27FC236}">
                <a16:creationId xmlns:a16="http://schemas.microsoft.com/office/drawing/2014/main" id="{156BE180-909C-49F6-8033-45C52A56B3F0}"/>
              </a:ext>
            </a:extLst>
          </p:cNvPr>
          <p:cNvSpPr txBox="1"/>
          <p:nvPr/>
        </p:nvSpPr>
        <p:spPr>
          <a:xfrm>
            <a:off x="9084075" y="6212851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報告人：雷家榮</a:t>
            </a:r>
            <a:endParaRPr kumimoji="1"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5" name="圖片 64" descr="一張含有 時鐘 的圖片&#10;&#10;自動產生的描述">
            <a:extLst>
              <a:ext uri="{FF2B5EF4-FFF2-40B4-BE49-F238E27FC236}">
                <a16:creationId xmlns:a16="http://schemas.microsoft.com/office/drawing/2014/main" id="{4970D633-AAB1-4551-959C-4F8F519DD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001">
            <a:off x="435586" y="5380662"/>
            <a:ext cx="1416230" cy="956286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9B726372-D027-4BB6-B99A-EAB039872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4" y="5434327"/>
            <a:ext cx="2219312" cy="662379"/>
          </a:xfrm>
          <a:prstGeom prst="rect">
            <a:avLst/>
          </a:prstGeom>
        </p:spPr>
      </p:pic>
      <p:pic>
        <p:nvPicPr>
          <p:cNvPr id="70" name="圖片 69" descr="一張含有 食物 的圖片&#10;&#10;自動產生的描述">
            <a:extLst>
              <a:ext uri="{FF2B5EF4-FFF2-40B4-BE49-F238E27FC236}">
                <a16:creationId xmlns:a16="http://schemas.microsoft.com/office/drawing/2014/main" id="{9EA41C86-73BD-4957-9BE2-37359E702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228" y="5384824"/>
            <a:ext cx="2284151" cy="761384"/>
          </a:xfrm>
          <a:prstGeom prst="rect">
            <a:avLst/>
          </a:prstGeom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5E6F7B0E-FEE7-4D6C-856F-C095A545C7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8" t="42568" r="26383" b="31104"/>
          <a:stretch/>
        </p:blipFill>
        <p:spPr>
          <a:xfrm>
            <a:off x="9489425" y="5471641"/>
            <a:ext cx="1877401" cy="625065"/>
          </a:xfrm>
          <a:prstGeom prst="rect">
            <a:avLst/>
          </a:prstGeom>
        </p:spPr>
      </p:pic>
      <p:pic>
        <p:nvPicPr>
          <p:cNvPr id="5" name="圖片 4" descr="一張含有 標誌 的圖片&#10;&#10;自動產生的描述">
            <a:extLst>
              <a:ext uri="{FF2B5EF4-FFF2-40B4-BE49-F238E27FC236}">
                <a16:creationId xmlns:a16="http://schemas.microsoft.com/office/drawing/2014/main" id="{C9339796-FE40-4BB6-9770-3DEFF0BB2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5" y="1285793"/>
            <a:ext cx="1781175" cy="71656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B913F3F-18A4-4E0C-95CB-6E5D061FF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78" y="1860049"/>
            <a:ext cx="1577910" cy="81262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E1EDD68-04A3-4658-B4C7-9452E7E2AF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5" t="20095" r="8684" b="14600"/>
          <a:stretch/>
        </p:blipFill>
        <p:spPr>
          <a:xfrm>
            <a:off x="46654" y="2622914"/>
            <a:ext cx="2194094" cy="1685198"/>
          </a:xfrm>
          <a:prstGeom prst="rect">
            <a:avLst/>
          </a:prstGeom>
        </p:spPr>
      </p:pic>
      <p:grpSp>
        <p:nvGrpSpPr>
          <p:cNvPr id="53" name="群組 52">
            <a:extLst>
              <a:ext uri="{FF2B5EF4-FFF2-40B4-BE49-F238E27FC236}">
                <a16:creationId xmlns:a16="http://schemas.microsoft.com/office/drawing/2014/main" id="{1D28B6BD-F185-47CA-95AA-2D076B3231CD}"/>
              </a:ext>
            </a:extLst>
          </p:cNvPr>
          <p:cNvGrpSpPr/>
          <p:nvPr/>
        </p:nvGrpSpPr>
        <p:grpSpPr>
          <a:xfrm>
            <a:off x="7395284" y="2256191"/>
            <a:ext cx="2447926" cy="680213"/>
            <a:chOff x="8528359" y="2760816"/>
            <a:chExt cx="3028950" cy="1514477"/>
          </a:xfrm>
        </p:grpSpPr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3F17F3E7-3C2D-45BF-AEF0-AD3CCD70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359" y="2760816"/>
              <a:ext cx="3028950" cy="1514475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78045B6-12DD-4FF9-AE92-BF75CAC4D42A}"/>
                </a:ext>
              </a:extLst>
            </p:cNvPr>
            <p:cNvSpPr/>
            <p:nvPr/>
          </p:nvSpPr>
          <p:spPr>
            <a:xfrm>
              <a:off x="9089032" y="3813628"/>
              <a:ext cx="18262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Gen Jyuu Gothic Bold" panose="020B0602020203020207" pitchFamily="34" charset="-120"/>
                  <a:ea typeface="Gen Jyuu Gothic Bold" panose="020B0602020203020207" pitchFamily="34" charset="-120"/>
                  <a:cs typeface="Gen Jyuu Gothic Bold" panose="020B0602020203020207" pitchFamily="34" charset="-120"/>
                </a:rPr>
                <a:t>分析驗證</a:t>
              </a:r>
              <a:endParaRPr lang="zh-TW" altLang="en-US" sz="2400" dirty="0"/>
            </a:p>
          </p:txBody>
        </p:sp>
      </p:grpSp>
      <p:pic>
        <p:nvPicPr>
          <p:cNvPr id="57" name="圖片 56" descr="一張含有 桌, 汽車, 坐, 監視器 的圖片&#10;&#10;自動產生的描述">
            <a:extLst>
              <a:ext uri="{FF2B5EF4-FFF2-40B4-BE49-F238E27FC236}">
                <a16:creationId xmlns:a16="http://schemas.microsoft.com/office/drawing/2014/main" id="{EFC12383-0FA2-4E61-A95A-25D90A07E4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84" y="766030"/>
            <a:ext cx="1575548" cy="1675810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E4C93931-7FD2-4B7D-918F-0E7450F91F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69" y="2785488"/>
            <a:ext cx="1230579" cy="1327430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648F792-030D-4293-A0E7-848FE1A3E029}"/>
              </a:ext>
            </a:extLst>
          </p:cNvPr>
          <p:cNvSpPr/>
          <p:nvPr/>
        </p:nvSpPr>
        <p:spPr>
          <a:xfrm rot="5400000">
            <a:off x="801104" y="2147822"/>
            <a:ext cx="501548" cy="31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箭號: 向右 78">
            <a:extLst>
              <a:ext uri="{FF2B5EF4-FFF2-40B4-BE49-F238E27FC236}">
                <a16:creationId xmlns:a16="http://schemas.microsoft.com/office/drawing/2014/main" id="{B5089A96-F2AE-4748-827C-40D9B3D09AA3}"/>
              </a:ext>
            </a:extLst>
          </p:cNvPr>
          <p:cNvSpPr/>
          <p:nvPr/>
        </p:nvSpPr>
        <p:spPr>
          <a:xfrm>
            <a:off x="2138283" y="2240799"/>
            <a:ext cx="501548" cy="31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箭號: 向右 79">
            <a:extLst>
              <a:ext uri="{FF2B5EF4-FFF2-40B4-BE49-F238E27FC236}">
                <a16:creationId xmlns:a16="http://schemas.microsoft.com/office/drawing/2014/main" id="{6B99A8F4-073A-48A6-A3D8-944A8C03920C}"/>
              </a:ext>
            </a:extLst>
          </p:cNvPr>
          <p:cNvSpPr/>
          <p:nvPr/>
        </p:nvSpPr>
        <p:spPr>
          <a:xfrm rot="20093694">
            <a:off x="4489748" y="1849105"/>
            <a:ext cx="501548" cy="31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48C90143-5FF3-4773-BF78-3E231AF0ABC6}"/>
              </a:ext>
            </a:extLst>
          </p:cNvPr>
          <p:cNvSpPr/>
          <p:nvPr/>
        </p:nvSpPr>
        <p:spPr>
          <a:xfrm rot="1493332">
            <a:off x="4430041" y="2828033"/>
            <a:ext cx="501548" cy="31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2D398B2F-3F5A-4C40-8F9E-40AEFA43F151}"/>
              </a:ext>
            </a:extLst>
          </p:cNvPr>
          <p:cNvSpPr/>
          <p:nvPr/>
        </p:nvSpPr>
        <p:spPr>
          <a:xfrm rot="20093694">
            <a:off x="9644679" y="1951541"/>
            <a:ext cx="501548" cy="31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CE0B37E2-3211-44FE-9701-26F0A8D09F23}"/>
              </a:ext>
            </a:extLst>
          </p:cNvPr>
          <p:cNvSpPr/>
          <p:nvPr/>
        </p:nvSpPr>
        <p:spPr>
          <a:xfrm rot="1493332">
            <a:off x="9584972" y="2930469"/>
            <a:ext cx="501548" cy="31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4" name="箭號: 向右 83">
            <a:extLst>
              <a:ext uri="{FF2B5EF4-FFF2-40B4-BE49-F238E27FC236}">
                <a16:creationId xmlns:a16="http://schemas.microsoft.com/office/drawing/2014/main" id="{88F8DD36-2CA8-4367-8C74-2EBF13559DEB}"/>
              </a:ext>
            </a:extLst>
          </p:cNvPr>
          <p:cNvSpPr/>
          <p:nvPr/>
        </p:nvSpPr>
        <p:spPr>
          <a:xfrm>
            <a:off x="6704705" y="2465117"/>
            <a:ext cx="501548" cy="31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>
            <a:extLst>
              <a:ext uri="{FF2B5EF4-FFF2-40B4-BE49-F238E27FC236}">
                <a16:creationId xmlns:a16="http://schemas.microsoft.com/office/drawing/2014/main" id="{F450B394-5879-4E99-91FE-455E6E486D0E}"/>
              </a:ext>
            </a:extLst>
          </p:cNvPr>
          <p:cNvSpPr/>
          <p:nvPr/>
        </p:nvSpPr>
        <p:spPr>
          <a:xfrm>
            <a:off x="2138283" y="5502508"/>
            <a:ext cx="501548" cy="299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箭號: 向右 85">
            <a:extLst>
              <a:ext uri="{FF2B5EF4-FFF2-40B4-BE49-F238E27FC236}">
                <a16:creationId xmlns:a16="http://schemas.microsoft.com/office/drawing/2014/main" id="{4EF2E261-9C28-4FBB-B911-DC3901CE9C3C}"/>
              </a:ext>
            </a:extLst>
          </p:cNvPr>
          <p:cNvSpPr/>
          <p:nvPr/>
        </p:nvSpPr>
        <p:spPr>
          <a:xfrm>
            <a:off x="4861248" y="5499850"/>
            <a:ext cx="501548" cy="299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3C142A-47BF-4BD0-A1A9-7BEE557FC7E6}"/>
              </a:ext>
            </a:extLst>
          </p:cNvPr>
          <p:cNvSpPr txBox="1"/>
          <p:nvPr/>
        </p:nvSpPr>
        <p:spPr>
          <a:xfrm>
            <a:off x="7782784" y="4906385"/>
            <a:ext cx="14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19F1FE38-F32E-4DAF-B646-A4350112C703}"/>
              </a:ext>
            </a:extLst>
          </p:cNvPr>
          <p:cNvSpPr/>
          <p:nvPr/>
        </p:nvSpPr>
        <p:spPr>
          <a:xfrm rot="1535449">
            <a:off x="8833301" y="5478460"/>
            <a:ext cx="501548" cy="299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箭號: 向右 88">
            <a:extLst>
              <a:ext uri="{FF2B5EF4-FFF2-40B4-BE49-F238E27FC236}">
                <a16:creationId xmlns:a16="http://schemas.microsoft.com/office/drawing/2014/main" id="{3B8E60D7-8493-4F3F-983A-4CE15015D716}"/>
              </a:ext>
            </a:extLst>
          </p:cNvPr>
          <p:cNvSpPr/>
          <p:nvPr/>
        </p:nvSpPr>
        <p:spPr>
          <a:xfrm rot="19826394">
            <a:off x="7240037" y="5218376"/>
            <a:ext cx="501548" cy="299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 descr="一張含有 時鐘 的圖片&#10;&#10;自動產生的描述">
            <a:extLst>
              <a:ext uri="{FF2B5EF4-FFF2-40B4-BE49-F238E27FC236}">
                <a16:creationId xmlns:a16="http://schemas.microsoft.com/office/drawing/2014/main" id="{8509102D-0E92-4E19-85AB-182CB6D750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67" y="5434327"/>
            <a:ext cx="761384" cy="76138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B31FC49-BD07-472F-B72B-55E64E0860B7}"/>
              </a:ext>
            </a:extLst>
          </p:cNvPr>
          <p:cNvGrpSpPr/>
          <p:nvPr/>
        </p:nvGrpSpPr>
        <p:grpSpPr>
          <a:xfrm>
            <a:off x="5014057" y="1146686"/>
            <a:ext cx="1890868" cy="2966232"/>
            <a:chOff x="5014057" y="1146686"/>
            <a:chExt cx="1890868" cy="2966232"/>
          </a:xfrm>
        </p:grpSpPr>
        <p:pic>
          <p:nvPicPr>
            <p:cNvPr id="41" name="圖片 40" descr="一張含有 時鐘, 畫畫, 標誌 的圖片&#10;&#10;自動產生的描述">
              <a:extLst>
                <a:ext uri="{FF2B5EF4-FFF2-40B4-BE49-F238E27FC236}">
                  <a16:creationId xmlns:a16="http://schemas.microsoft.com/office/drawing/2014/main" id="{834AADD2-D819-433E-9FD7-DA4EAC72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57" y="1197956"/>
              <a:ext cx="812041" cy="629332"/>
            </a:xfrm>
            <a:prstGeom prst="rect">
              <a:avLst/>
            </a:prstGeom>
          </p:spPr>
        </p:pic>
        <p:pic>
          <p:nvPicPr>
            <p:cNvPr id="42" name="圖片 41" descr="一張含有 標誌, 畫畫, 食物 的圖片&#10;&#10;自動產生的描述">
              <a:extLst>
                <a:ext uri="{FF2B5EF4-FFF2-40B4-BE49-F238E27FC236}">
                  <a16:creationId xmlns:a16="http://schemas.microsoft.com/office/drawing/2014/main" id="{F4B4A8A1-FE53-4C73-8923-B32C2E2E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022" y="3113382"/>
              <a:ext cx="1792903" cy="537871"/>
            </a:xfrm>
            <a:prstGeom prst="rect">
              <a:avLst/>
            </a:prstGeom>
          </p:spPr>
        </p:pic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236370F-8118-4683-B276-FD8D69848D6A}"/>
                </a:ext>
              </a:extLst>
            </p:cNvPr>
            <p:cNvSpPr txBox="1"/>
            <p:nvPr/>
          </p:nvSpPr>
          <p:spPr>
            <a:xfrm>
              <a:off x="5274329" y="1860049"/>
              <a:ext cx="1418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機器學習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61E808E4-B0F6-490D-A88F-237C8C529916}"/>
                </a:ext>
              </a:extLst>
            </p:cNvPr>
            <p:cNvSpPr txBox="1"/>
            <p:nvPr/>
          </p:nvSpPr>
          <p:spPr>
            <a:xfrm>
              <a:off x="5274329" y="3651253"/>
              <a:ext cx="1430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15089061-4ED2-4E09-B8CF-D66BAA53F880}"/>
                </a:ext>
              </a:extLst>
            </p:cNvPr>
            <p:cNvSpPr txBox="1"/>
            <p:nvPr/>
          </p:nvSpPr>
          <p:spPr>
            <a:xfrm>
              <a:off x="5634297" y="2441840"/>
              <a:ext cx="748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VS</a:t>
              </a:r>
              <a:endParaRPr lang="zh-TW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40" name="圖片 39" descr="一張含有 時鐘 的圖片&#10;&#10;自動產生的描述">
              <a:extLst>
                <a:ext uri="{FF2B5EF4-FFF2-40B4-BE49-F238E27FC236}">
                  <a16:creationId xmlns:a16="http://schemas.microsoft.com/office/drawing/2014/main" id="{42EB9C7F-00C3-43C3-9D7C-3FFCB3BD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213" y="1146686"/>
              <a:ext cx="761384" cy="761384"/>
            </a:xfrm>
            <a:prstGeom prst="rect">
              <a:avLst/>
            </a:prstGeom>
          </p:spPr>
        </p:pic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97310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000"/>
                            </p:stCondLst>
                            <p:childTnLst>
                              <p:par>
                                <p:cTn id="1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500"/>
                            </p:stCondLst>
                            <p:childTnLst>
                              <p:par>
                                <p:cTn id="1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1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750"/>
                            </p:stCondLst>
                            <p:childTnLst>
                              <p:par>
                                <p:cTn id="13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000"/>
                            </p:stCondLst>
                            <p:childTnLst>
                              <p:par>
                                <p:cTn id="1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250"/>
                            </p:stCondLst>
                            <p:childTnLst>
                              <p:par>
                                <p:cTn id="14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5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125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500"/>
                            </p:stCondLst>
                            <p:childTnLst>
                              <p:par>
                                <p:cTn id="14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5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125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750"/>
                            </p:stCondLst>
                            <p:childTnLst>
                              <p:par>
                                <p:cTn id="15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125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125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000"/>
                            </p:stCondLst>
                            <p:childTnLst>
                              <p:par>
                                <p:cTn id="15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1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25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125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250"/>
                            </p:stCondLst>
                            <p:childTnLst>
                              <p:par>
                                <p:cTn id="16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5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125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500"/>
                            </p:stCondLst>
                            <p:childTnLst>
                              <p:par>
                                <p:cTn id="16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1" dur="125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4" dur="125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8750"/>
                            </p:stCondLst>
                            <p:childTnLst>
                              <p:par>
                                <p:cTn id="17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5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125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25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125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500"/>
                            </p:stCondLst>
                            <p:childTnLst>
                              <p:par>
                                <p:cTn id="2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000"/>
                            </p:stCondLst>
                            <p:childTnLst>
                              <p:par>
                                <p:cTn id="2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5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500"/>
                            </p:stCondLst>
                            <p:childTnLst>
                              <p:par>
                                <p:cTn id="2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9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2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3000"/>
                            </p:stCondLst>
                            <p:childTnLst>
                              <p:par>
                                <p:cTn id="2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6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3500"/>
                            </p:stCondLst>
                            <p:childTnLst>
                              <p:par>
                                <p:cTn id="25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0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4000"/>
                            </p:stCondLst>
                            <p:childTnLst>
                              <p:par>
                                <p:cTn id="26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7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500"/>
                            </p:stCondLst>
                            <p:childTnLst>
                              <p:par>
                                <p:cTn id="26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1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0"/>
                            </p:stCondLst>
                            <p:childTnLst>
                              <p:par>
                                <p:cTn id="27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25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5" dur="125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25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9" dur="125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500"/>
                            </p:stCondLst>
                            <p:childTnLst>
                              <p:par>
                                <p:cTn id="2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25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125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750"/>
                            </p:stCondLst>
                            <p:childTnLst>
                              <p:par>
                                <p:cTn id="28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5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7" dur="125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6000"/>
                            </p:stCondLst>
                            <p:childTnLst>
                              <p:par>
                                <p:cTn id="28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25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1" dur="125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6250"/>
                            </p:stCondLst>
                            <p:childTnLst>
                              <p:par>
                                <p:cTn id="29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25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5" dur="125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6500"/>
                            </p:stCondLst>
                            <p:childTnLst>
                              <p:par>
                                <p:cTn id="29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5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9" dur="125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2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750"/>
                            </p:stCondLst>
                            <p:childTnLst>
                              <p:par>
                                <p:cTn id="30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25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6" dur="125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7000"/>
                            </p:stCondLst>
                            <p:childTnLst>
                              <p:par>
                                <p:cTn id="30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25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0" dur="125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4" grpId="1" animBg="1"/>
      <p:bldP spid="14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/>
      <p:bldP spid="87" grpId="1"/>
      <p:bldP spid="87" grpId="2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3336621" y="4242794"/>
            <a:ext cx="5518754" cy="637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驗證測試資料準確度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:0.799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儲存模型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D4DD2FD-43E2-4C7A-A982-6685FA890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r="54379"/>
          <a:stretch/>
        </p:blipFill>
        <p:spPr>
          <a:xfrm>
            <a:off x="2190425" y="771203"/>
            <a:ext cx="7811147" cy="327095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9BF9657-B6CA-4002-A857-CE39BC36D47C}"/>
              </a:ext>
            </a:extLst>
          </p:cNvPr>
          <p:cNvSpPr/>
          <p:nvPr/>
        </p:nvSpPr>
        <p:spPr>
          <a:xfrm>
            <a:off x="2190425" y="895572"/>
            <a:ext cx="7811147" cy="309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4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</a:p>
        </p:txBody>
      </p:sp>
    </p:spTree>
    <p:extLst>
      <p:ext uri="{BB962C8B-B14F-4D97-AF65-F5344CB8AC3E}">
        <p14:creationId xmlns:p14="http://schemas.microsoft.com/office/powerpoint/2010/main" val="304583932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  <p:bldP spid="1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7B8A81-06D5-4769-A08E-57D3B40C2CCC}"/>
              </a:ext>
            </a:extLst>
          </p:cNvPr>
          <p:cNvSpPr txBox="1"/>
          <p:nvPr/>
        </p:nvSpPr>
        <p:spPr>
          <a:xfrm>
            <a:off x="480060" y="534425"/>
            <a:ext cx="5771537" cy="1018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80060" y="1553048"/>
            <a:ext cx="8805351" cy="2279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預測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重點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連接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抓取最新一筆資料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一筆資料的特徵工程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匯入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(Key-Value)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7934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583631" y="3723955"/>
            <a:ext cx="3599411" cy="636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抓取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最新資料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5BE753-4EDA-49CB-A227-6F354A3EC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8"/>
          <a:stretch/>
        </p:blipFill>
        <p:spPr>
          <a:xfrm>
            <a:off x="1130531" y="571340"/>
            <a:ext cx="10613708" cy="306423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249CF9F-240F-4C30-9078-32EB146F9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9" t="8181" r="47974"/>
          <a:stretch/>
        </p:blipFill>
        <p:spPr>
          <a:xfrm>
            <a:off x="3591057" y="4323837"/>
            <a:ext cx="5070763" cy="855256"/>
          </a:xfrm>
          <a:prstGeom prst="rect">
            <a:avLst/>
          </a:prstGeom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2A7FA05-8674-4AC0-8BAE-8C370992D91B}"/>
              </a:ext>
            </a:extLst>
          </p:cNvPr>
          <p:cNvSpPr txBox="1">
            <a:spLocks/>
          </p:cNvSpPr>
          <p:nvPr/>
        </p:nvSpPr>
        <p:spPr>
          <a:xfrm>
            <a:off x="3462942" y="5428298"/>
            <a:ext cx="5396878" cy="558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cursor.description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抓取欄位名稱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727E34-3197-40BB-9BE2-12D868CCFE97}"/>
              </a:ext>
            </a:extLst>
          </p:cNvPr>
          <p:cNvSpPr/>
          <p:nvPr/>
        </p:nvSpPr>
        <p:spPr>
          <a:xfrm>
            <a:off x="1135370" y="1390765"/>
            <a:ext cx="10495935" cy="468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3F69EE-6217-4BBF-B6A0-C496927E2F6D}"/>
              </a:ext>
            </a:extLst>
          </p:cNvPr>
          <p:cNvSpPr/>
          <p:nvPr/>
        </p:nvSpPr>
        <p:spPr>
          <a:xfrm>
            <a:off x="3660944" y="4389176"/>
            <a:ext cx="5000875" cy="669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18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</a:p>
        </p:txBody>
      </p:sp>
    </p:spTree>
    <p:extLst>
      <p:ext uri="{BB962C8B-B14F-4D97-AF65-F5344CB8AC3E}">
        <p14:creationId xmlns:p14="http://schemas.microsoft.com/office/powerpoint/2010/main" val="213260082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3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37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/>
      <p:bldP spid="16" grpId="0" animBg="1"/>
      <p:bldP spid="16" grpId="1" animBg="1"/>
      <p:bldP spid="17" grpId="0" animBg="1"/>
      <p:bldP spid="1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3798154" y="2414102"/>
            <a:ext cx="4197480" cy="542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合併兩個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資料與欄位名稱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1F7594F-AA10-4101-93FC-C077F677A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3"/>
          <a:stretch/>
        </p:blipFill>
        <p:spPr>
          <a:xfrm>
            <a:off x="850846" y="919496"/>
            <a:ext cx="9765309" cy="110929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D2386A7-AE16-4683-8ADD-EB343BFC3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0"/>
          <a:stretch/>
        </p:blipFill>
        <p:spPr>
          <a:xfrm>
            <a:off x="850846" y="3185392"/>
            <a:ext cx="10092097" cy="11721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9BF9657-B6CA-4002-A857-CE39BC36D47C}"/>
              </a:ext>
            </a:extLst>
          </p:cNvPr>
          <p:cNvSpPr/>
          <p:nvPr/>
        </p:nvSpPr>
        <p:spPr>
          <a:xfrm>
            <a:off x="875026" y="949401"/>
            <a:ext cx="9741129" cy="1036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3AE021-E020-46DC-A550-ADCFE25C17F0}"/>
              </a:ext>
            </a:extLst>
          </p:cNvPr>
          <p:cNvSpPr/>
          <p:nvPr/>
        </p:nvSpPr>
        <p:spPr>
          <a:xfrm>
            <a:off x="890968" y="3185392"/>
            <a:ext cx="10011852" cy="1036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16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</a:p>
        </p:txBody>
      </p:sp>
    </p:spTree>
    <p:extLst>
      <p:ext uri="{BB962C8B-B14F-4D97-AF65-F5344CB8AC3E}">
        <p14:creationId xmlns:p14="http://schemas.microsoft.com/office/powerpoint/2010/main" val="62190941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7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  <p:bldP spid="13" grpId="1" animBg="1"/>
      <p:bldP spid="15" grpId="0" animBg="1"/>
      <p:bldP spid="1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DF26A41-10B6-4642-AFF4-8865CF6B6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9"/>
          <a:stretch/>
        </p:blipFill>
        <p:spPr>
          <a:xfrm>
            <a:off x="764771" y="4766762"/>
            <a:ext cx="7741471" cy="185377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92AFAB8-B833-453F-8366-EFF7351A8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4"/>
          <a:stretch/>
        </p:blipFill>
        <p:spPr>
          <a:xfrm>
            <a:off x="764771" y="587001"/>
            <a:ext cx="9405904" cy="3409456"/>
          </a:xfrm>
          <a:prstGeom prst="rect">
            <a:avLst/>
          </a:prstGeom>
        </p:spPr>
      </p:pic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3940574" y="4062190"/>
            <a:ext cx="3054297" cy="63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一筆資料特徵工程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15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3AE021-E020-46DC-A550-ADCFE25C17F0}"/>
              </a:ext>
            </a:extLst>
          </p:cNvPr>
          <p:cNvSpPr/>
          <p:nvPr/>
        </p:nvSpPr>
        <p:spPr>
          <a:xfrm>
            <a:off x="764771" y="685905"/>
            <a:ext cx="9301942" cy="1683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3AE021-E020-46DC-A550-ADCFE25C17F0}"/>
              </a:ext>
            </a:extLst>
          </p:cNvPr>
          <p:cNvSpPr/>
          <p:nvPr/>
        </p:nvSpPr>
        <p:spPr>
          <a:xfrm>
            <a:off x="764771" y="2952318"/>
            <a:ext cx="9301942" cy="1036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3AE021-E020-46DC-A550-ADCFE25C17F0}"/>
              </a:ext>
            </a:extLst>
          </p:cNvPr>
          <p:cNvSpPr/>
          <p:nvPr/>
        </p:nvSpPr>
        <p:spPr>
          <a:xfrm>
            <a:off x="764771" y="5619404"/>
            <a:ext cx="7711434" cy="1001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3687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3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37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2336517" y="4184214"/>
            <a:ext cx="7359988" cy="542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欄位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透過訓練模型時的最大最小值來作正規化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13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13"/>
          <a:stretch/>
        </p:blipFill>
        <p:spPr>
          <a:xfrm>
            <a:off x="177800" y="974138"/>
            <a:ext cx="11677425" cy="280744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33AE021-E020-46DC-A550-ADCFE25C17F0}"/>
              </a:ext>
            </a:extLst>
          </p:cNvPr>
          <p:cNvSpPr/>
          <p:nvPr/>
        </p:nvSpPr>
        <p:spPr>
          <a:xfrm>
            <a:off x="177799" y="1020114"/>
            <a:ext cx="11677425" cy="2761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95195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3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 animBg="1"/>
      <p:bldP spid="1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198374" y="5235060"/>
            <a:ext cx="5045721" cy="45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新資料放入模型後的預測結果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1E60F5D-5638-4598-9B19-534AEC1A5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1" r="41402"/>
          <a:stretch/>
        </p:blipFill>
        <p:spPr>
          <a:xfrm>
            <a:off x="2191773" y="785718"/>
            <a:ext cx="7790427" cy="40729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3F7962B-CAD1-4663-B16B-46CA22CE6B40}"/>
              </a:ext>
            </a:extLst>
          </p:cNvPr>
          <p:cNvSpPr/>
          <p:nvPr/>
        </p:nvSpPr>
        <p:spPr>
          <a:xfrm>
            <a:off x="2222771" y="3217172"/>
            <a:ext cx="2349230" cy="331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1D8E5A-CE6B-4169-831A-D88CFF85DA0A}"/>
              </a:ext>
            </a:extLst>
          </p:cNvPr>
          <p:cNvSpPr/>
          <p:nvPr/>
        </p:nvSpPr>
        <p:spPr>
          <a:xfrm flipV="1">
            <a:off x="2222770" y="4401519"/>
            <a:ext cx="768402" cy="42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15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</a:p>
        </p:txBody>
      </p:sp>
    </p:spTree>
    <p:extLst>
      <p:ext uri="{BB962C8B-B14F-4D97-AF65-F5344CB8AC3E}">
        <p14:creationId xmlns:p14="http://schemas.microsoft.com/office/powerpoint/2010/main" val="59581763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5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37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  <p:bldP spid="13" grpId="1" animBg="1"/>
      <p:bldP spid="14" grpId="0" animBg="1"/>
      <p:bldP spid="1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報告人：江承韡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B197806-7027-4FA6-9492-9A0024342E85}"/>
              </a:ext>
            </a:extLst>
          </p:cNvPr>
          <p:cNvSpPr txBox="1">
            <a:spLocks/>
          </p:cNvSpPr>
          <p:nvPr/>
        </p:nvSpPr>
        <p:spPr>
          <a:xfrm>
            <a:off x="4814005" y="4081562"/>
            <a:ext cx="2663953" cy="45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即時更新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B0CFCC5-AC82-48EC-993C-D5223072E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6" r="11701"/>
          <a:stretch/>
        </p:blipFill>
        <p:spPr>
          <a:xfrm>
            <a:off x="403860" y="1643872"/>
            <a:ext cx="11484244" cy="205531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3F7962B-CAD1-4663-B16B-46CA22CE6B40}"/>
              </a:ext>
            </a:extLst>
          </p:cNvPr>
          <p:cNvSpPr/>
          <p:nvPr/>
        </p:nvSpPr>
        <p:spPr>
          <a:xfrm>
            <a:off x="449253" y="1761355"/>
            <a:ext cx="11405971" cy="1292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1D8E5A-CE6B-4169-831A-D88CFF85DA0A}"/>
              </a:ext>
            </a:extLst>
          </p:cNvPr>
          <p:cNvSpPr/>
          <p:nvPr/>
        </p:nvSpPr>
        <p:spPr>
          <a:xfrm>
            <a:off x="449253" y="3053681"/>
            <a:ext cx="11405971" cy="645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6" name="文本占位符 3"/>
          <p:cNvSpPr txBox="1"/>
          <p:nvPr/>
        </p:nvSpPr>
        <p:spPr>
          <a:xfrm>
            <a:off x="431687" y="56254"/>
            <a:ext cx="37666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機器學習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kumimoji="1" lang="en-US" altLang="zh-TW" sz="2000" b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</a:p>
        </p:txBody>
      </p:sp>
    </p:spTree>
    <p:extLst>
      <p:ext uri="{BB962C8B-B14F-4D97-AF65-F5344CB8AC3E}">
        <p14:creationId xmlns:p14="http://schemas.microsoft.com/office/powerpoint/2010/main" val="411638346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37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  <p:bldP spid="13" grpId="1" animBg="1"/>
      <p:bldP spid="14" grpId="0" animBg="1"/>
      <p:bldP spid="1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354902" y="1593655"/>
            <a:ext cx="2812747" cy="2101740"/>
          </a:xfrm>
          <a:prstGeom prst="triangl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3643598" y="2598003"/>
            <a:ext cx="490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深度學習</a:t>
            </a:r>
            <a:r>
              <a:rPr lang="en-US" altLang="zh-TW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en-US" altLang="zh-TW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Keras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384747" y="2655849"/>
            <a:ext cx="2069408" cy="1546303"/>
          </a:xfrm>
          <a:prstGeom prst="triangl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等腰三角形 6"/>
          <p:cNvSpPr/>
          <p:nvPr/>
        </p:nvSpPr>
        <p:spPr>
          <a:xfrm rot="5400000">
            <a:off x="-436508" y="2327919"/>
            <a:ext cx="3458403" cy="2584187"/>
          </a:xfrm>
          <a:prstGeom prst="triangle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7928" y="2883669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6127" y="3620012"/>
            <a:ext cx="6199746" cy="270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使用主流深度學習套件，以類神經網路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ANN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，支援快速實驗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5410CFF-659E-44D1-9B87-39B0B8239DB2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B2AEA5-A838-42DF-AE62-6006B0FA5A3A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2905938-0692-4486-8FBA-7F4DE1CCD531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3" name="文本占位符 3">
              <a:extLst>
                <a:ext uri="{FF2B5EF4-FFF2-40B4-BE49-F238E27FC236}">
                  <a16:creationId xmlns:a16="http://schemas.microsoft.com/office/drawing/2014/main" id="{384466D2-FCD6-421F-823C-1AAAF1805F2A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6" grpId="0" bldLvl="0" animBg="1"/>
      <p:bldP spid="7" grpId="0" bldLvl="0" animBg="1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407148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深度學習</a:t>
            </a:r>
            <a:r>
              <a:rPr kumimoji="1"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類神經網路建模流程</a:t>
            </a:r>
            <a:endParaRPr kumimoji="1"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1496240" y="3286132"/>
            <a:ext cx="1997545" cy="954059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歷史資料預先處理，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train_data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及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test_data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轉換成張量才能輸入到神經網路中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3609976" y="3770880"/>
            <a:ext cx="1990656" cy="1600390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將預處理完畢之資料，依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6:2:2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比例切分。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歷史資料切分如下：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訓練集（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驗證集（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測試集（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5716956" y="4140212"/>
            <a:ext cx="1990656" cy="738615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使用方法：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多層感知器（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MLP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RNN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LSTM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7822747" y="4624960"/>
            <a:ext cx="2638775" cy="954059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微調神經網路 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繪製平滑曲線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檢視「訓練與驗證的準確度」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找出最佳結果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567649" y="2177065"/>
            <a:ext cx="9084531" cy="1322684"/>
          </a:xfrm>
          <a:custGeom>
            <a:avLst/>
            <a:gdLst>
              <a:gd name="connsiteX0" fmla="*/ 0 w 9581341"/>
              <a:gd name="connsiteY0" fmla="*/ 348736 h 1394942"/>
              <a:gd name="connsiteX1" fmla="*/ 8883870 w 9581341"/>
              <a:gd name="connsiteY1" fmla="*/ 348736 h 1394942"/>
              <a:gd name="connsiteX2" fmla="*/ 8883870 w 9581341"/>
              <a:gd name="connsiteY2" fmla="*/ 0 h 1394942"/>
              <a:gd name="connsiteX3" fmla="*/ 9581341 w 9581341"/>
              <a:gd name="connsiteY3" fmla="*/ 697471 h 1394942"/>
              <a:gd name="connsiteX4" fmla="*/ 8883870 w 9581341"/>
              <a:gd name="connsiteY4" fmla="*/ 1394942 h 1394942"/>
              <a:gd name="connsiteX5" fmla="*/ 8883870 w 9581341"/>
              <a:gd name="connsiteY5" fmla="*/ 1046207 h 1394942"/>
              <a:gd name="connsiteX6" fmla="*/ 0 w 9581341"/>
              <a:gd name="connsiteY6" fmla="*/ 1046207 h 1394942"/>
              <a:gd name="connsiteX7" fmla="*/ 0 w 9581341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81341" h="1394942">
                <a:moveTo>
                  <a:pt x="0" y="348736"/>
                </a:moveTo>
                <a:lnTo>
                  <a:pt x="8883870" y="348736"/>
                </a:lnTo>
                <a:lnTo>
                  <a:pt x="8883870" y="0"/>
                </a:lnTo>
                <a:lnTo>
                  <a:pt x="9581341" y="697471"/>
                </a:lnTo>
                <a:lnTo>
                  <a:pt x="8883870" y="1394942"/>
                </a:lnTo>
                <a:lnTo>
                  <a:pt x="8883870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974" tIns="359535" rIns="571453" bIns="540590" numCol="1" spcCol="1204" anchor="ctr" anchorCtr="0">
            <a:noAutofit/>
          </a:bodyPr>
          <a:lstStyle/>
          <a:p>
            <a:pPr algn="ctr" defTabSz="336550">
              <a:lnSpc>
                <a:spcPct val="120000"/>
              </a:lnSpc>
            </a:pPr>
            <a:r>
              <a: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準備資料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661633" y="2704754"/>
            <a:ext cx="6990546" cy="1322684"/>
          </a:xfrm>
          <a:custGeom>
            <a:avLst/>
            <a:gdLst>
              <a:gd name="connsiteX0" fmla="*/ 0 w 7372841"/>
              <a:gd name="connsiteY0" fmla="*/ 348736 h 1394942"/>
              <a:gd name="connsiteX1" fmla="*/ 6675370 w 7372841"/>
              <a:gd name="connsiteY1" fmla="*/ 348736 h 1394942"/>
              <a:gd name="connsiteX2" fmla="*/ 6675370 w 7372841"/>
              <a:gd name="connsiteY2" fmla="*/ 0 h 1394942"/>
              <a:gd name="connsiteX3" fmla="*/ 7372841 w 7372841"/>
              <a:gd name="connsiteY3" fmla="*/ 697471 h 1394942"/>
              <a:gd name="connsiteX4" fmla="*/ 6675370 w 7372841"/>
              <a:gd name="connsiteY4" fmla="*/ 1394942 h 1394942"/>
              <a:gd name="connsiteX5" fmla="*/ 6675370 w 7372841"/>
              <a:gd name="connsiteY5" fmla="*/ 1046207 h 1394942"/>
              <a:gd name="connsiteX6" fmla="*/ 0 w 7372841"/>
              <a:gd name="connsiteY6" fmla="*/ 1046207 h 1394942"/>
              <a:gd name="connsiteX7" fmla="*/ 0 w 7372841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72841" h="1394942">
                <a:moveTo>
                  <a:pt x="0" y="348736"/>
                </a:moveTo>
                <a:lnTo>
                  <a:pt x="6675370" y="348736"/>
                </a:lnTo>
                <a:lnTo>
                  <a:pt x="6675370" y="0"/>
                </a:lnTo>
                <a:lnTo>
                  <a:pt x="7372841" y="697471"/>
                </a:lnTo>
                <a:lnTo>
                  <a:pt x="6675370" y="1394942"/>
                </a:lnTo>
                <a:lnTo>
                  <a:pt x="6675370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974" tIns="359535" rIns="571453" bIns="540590" numCol="1" spcCol="1204" anchor="ctr" anchorCtr="0">
            <a:noAutofit/>
          </a:bodyPr>
          <a:lstStyle/>
          <a:p>
            <a:pPr algn="ctr" defTabSz="336550">
              <a:lnSpc>
                <a:spcPct val="120000"/>
              </a:lnSpc>
            </a:pP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歷史資料依比例分割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755617" y="3087610"/>
            <a:ext cx="4896561" cy="1322684"/>
          </a:xfrm>
          <a:custGeom>
            <a:avLst/>
            <a:gdLst>
              <a:gd name="connsiteX0" fmla="*/ 0 w 5164342"/>
              <a:gd name="connsiteY0" fmla="*/ 348736 h 1394942"/>
              <a:gd name="connsiteX1" fmla="*/ 4466871 w 5164342"/>
              <a:gd name="connsiteY1" fmla="*/ 348736 h 1394942"/>
              <a:gd name="connsiteX2" fmla="*/ 4466871 w 5164342"/>
              <a:gd name="connsiteY2" fmla="*/ 0 h 1394942"/>
              <a:gd name="connsiteX3" fmla="*/ 5164342 w 5164342"/>
              <a:gd name="connsiteY3" fmla="*/ 697471 h 1394942"/>
              <a:gd name="connsiteX4" fmla="*/ 4466871 w 5164342"/>
              <a:gd name="connsiteY4" fmla="*/ 1394942 h 1394942"/>
              <a:gd name="connsiteX5" fmla="*/ 4466871 w 5164342"/>
              <a:gd name="connsiteY5" fmla="*/ 1046207 h 1394942"/>
              <a:gd name="connsiteX6" fmla="*/ 0 w 5164342"/>
              <a:gd name="connsiteY6" fmla="*/ 1046207 h 1394942"/>
              <a:gd name="connsiteX7" fmla="*/ 0 w 5164342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4342" h="1394942">
                <a:moveTo>
                  <a:pt x="0" y="348736"/>
                </a:moveTo>
                <a:lnTo>
                  <a:pt x="4466871" y="348736"/>
                </a:lnTo>
                <a:lnTo>
                  <a:pt x="4466871" y="0"/>
                </a:lnTo>
                <a:lnTo>
                  <a:pt x="5164342" y="697471"/>
                </a:lnTo>
                <a:lnTo>
                  <a:pt x="4466871" y="1394942"/>
                </a:lnTo>
                <a:lnTo>
                  <a:pt x="4466871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974" tIns="359535" rIns="571453" bIns="540590" numCol="1" spcCol="1204" anchor="ctr" anchorCtr="0">
            <a:noAutofit/>
          </a:bodyPr>
          <a:lstStyle/>
          <a:p>
            <a:pPr algn="ctr" defTabSz="336550">
              <a:lnSpc>
                <a:spcPct val="120000"/>
              </a:lnSpc>
            </a:pP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建立神經網路模型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902591" y="3540651"/>
            <a:ext cx="2802577" cy="1322684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974" tIns="359535" rIns="571453" bIns="540590" numCol="1" spcCol="1204" anchor="ctr" anchorCtr="0">
            <a:noAutofit/>
          </a:bodyPr>
          <a:lstStyle/>
          <a:p>
            <a:pPr algn="ctr" defTabSz="336550"/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調整模型參數</a:t>
            </a:r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algn="ctr" defTabSz="336550"/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找到最佳模型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26"/>
          <p:cNvSpPr/>
          <p:nvPr/>
        </p:nvSpPr>
        <p:spPr bwMode="auto">
          <a:xfrm>
            <a:off x="7940468" y="3986715"/>
            <a:ext cx="359981" cy="360000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890171" y="3577628"/>
            <a:ext cx="359981" cy="360000"/>
            <a:chOff x="3526798" y="4057329"/>
            <a:chExt cx="284519" cy="359394"/>
          </a:xfrm>
          <a:solidFill>
            <a:schemeClr val="bg1"/>
          </a:solidFill>
        </p:grpSpPr>
        <p:sp>
          <p:nvSpPr>
            <p:cNvPr id="18" name="Freeform 107"/>
            <p:cNvSpPr/>
            <p:nvPr/>
          </p:nvSpPr>
          <p:spPr bwMode="auto">
            <a:xfrm>
              <a:off x="3561739" y="4092269"/>
              <a:ext cx="214637" cy="289511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08"/>
            <p:cNvSpPr/>
            <p:nvPr/>
          </p:nvSpPr>
          <p:spPr bwMode="auto">
            <a:xfrm>
              <a:off x="3599175" y="4057329"/>
              <a:ext cx="212142" cy="284519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09"/>
            <p:cNvSpPr/>
            <p:nvPr/>
          </p:nvSpPr>
          <p:spPr bwMode="auto">
            <a:xfrm>
              <a:off x="3526798" y="4129707"/>
              <a:ext cx="212142" cy="287016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21318" y="3176179"/>
            <a:ext cx="359981" cy="360000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27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2620088-CCA0-470E-8529-7E41DAC9BF5F}"/>
              </a:ext>
            </a:extLst>
          </p:cNvPr>
          <p:cNvSpPr txBox="1"/>
          <p:nvPr/>
        </p:nvSpPr>
        <p:spPr>
          <a:xfrm>
            <a:off x="441960" y="649328"/>
            <a:ext cx="550168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PM2.5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建模流程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8398E9F-95CB-43D0-BC01-AF1E382E5BA5}"/>
              </a:ext>
            </a:extLst>
          </p:cNvPr>
          <p:cNvSpPr>
            <a:spLocks noEditPoints="1"/>
          </p:cNvSpPr>
          <p:nvPr/>
        </p:nvSpPr>
        <p:spPr bwMode="auto">
          <a:xfrm>
            <a:off x="1748133" y="2688958"/>
            <a:ext cx="261712" cy="284219"/>
          </a:xfrm>
          <a:custGeom>
            <a:avLst/>
            <a:gdLst/>
            <a:ahLst/>
            <a:cxnLst>
              <a:cxn ang="0">
                <a:pos x="55" y="64"/>
              </a:cxn>
              <a:cxn ang="0">
                <a:pos x="0" y="59"/>
              </a:cxn>
              <a:cxn ang="0">
                <a:pos x="4" y="9"/>
              </a:cxn>
              <a:cxn ang="0">
                <a:pos x="9" y="5"/>
              </a:cxn>
              <a:cxn ang="0">
                <a:pos x="17" y="0"/>
              </a:cxn>
              <a:cxn ang="0">
                <a:pos x="23" y="9"/>
              </a:cxn>
              <a:cxn ang="0">
                <a:pos x="36" y="5"/>
              </a:cxn>
              <a:cxn ang="0">
                <a:pos x="44" y="0"/>
              </a:cxn>
              <a:cxn ang="0">
                <a:pos x="50" y="9"/>
              </a:cxn>
              <a:cxn ang="0">
                <a:pos x="59" y="13"/>
              </a:cxn>
              <a:cxn ang="0">
                <a:pos x="15" y="33"/>
              </a:cxn>
              <a:cxn ang="0">
                <a:pos x="4" y="23"/>
              </a:cxn>
              <a:cxn ang="0">
                <a:pos x="15" y="33"/>
              </a:cxn>
              <a:cxn ang="0">
                <a:pos x="15" y="35"/>
              </a:cxn>
              <a:cxn ang="0">
                <a:pos x="4" y="47"/>
              </a:cxn>
              <a:cxn ang="0">
                <a:pos x="15" y="59"/>
              </a:cxn>
              <a:cxn ang="0">
                <a:pos x="4" y="49"/>
              </a:cxn>
              <a:cxn ang="0">
                <a:pos x="15" y="59"/>
              </a:cxn>
              <a:cxn ang="0">
                <a:pos x="17" y="4"/>
              </a:cxn>
              <a:cxn ang="0">
                <a:pos x="13" y="5"/>
              </a:cxn>
              <a:cxn ang="0">
                <a:pos x="15" y="17"/>
              </a:cxn>
              <a:cxn ang="0">
                <a:pos x="18" y="16"/>
              </a:cxn>
              <a:cxn ang="0">
                <a:pos x="28" y="33"/>
              </a:cxn>
              <a:cxn ang="0">
                <a:pos x="17" y="23"/>
              </a:cxn>
              <a:cxn ang="0">
                <a:pos x="28" y="33"/>
              </a:cxn>
              <a:cxn ang="0">
                <a:pos x="28" y="35"/>
              </a:cxn>
              <a:cxn ang="0">
                <a:pos x="17" y="47"/>
              </a:cxn>
              <a:cxn ang="0">
                <a:pos x="28" y="59"/>
              </a:cxn>
              <a:cxn ang="0">
                <a:pos x="17" y="49"/>
              </a:cxn>
              <a:cxn ang="0">
                <a:pos x="28" y="59"/>
              </a:cxn>
              <a:cxn ang="0">
                <a:pos x="42" y="23"/>
              </a:cxn>
              <a:cxn ang="0">
                <a:pos x="31" y="33"/>
              </a:cxn>
              <a:cxn ang="0">
                <a:pos x="42" y="47"/>
              </a:cxn>
              <a:cxn ang="0">
                <a:pos x="31" y="35"/>
              </a:cxn>
              <a:cxn ang="0">
                <a:pos x="42" y="47"/>
              </a:cxn>
              <a:cxn ang="0">
                <a:pos x="42" y="49"/>
              </a:cxn>
              <a:cxn ang="0">
                <a:pos x="31" y="59"/>
              </a:cxn>
              <a:cxn ang="0">
                <a:pos x="45" y="5"/>
              </a:cxn>
              <a:cxn ang="0">
                <a:pos x="42" y="4"/>
              </a:cxn>
              <a:cxn ang="0">
                <a:pos x="41" y="16"/>
              </a:cxn>
              <a:cxn ang="0">
                <a:pos x="44" y="17"/>
              </a:cxn>
              <a:cxn ang="0">
                <a:pos x="45" y="5"/>
              </a:cxn>
              <a:cxn ang="0">
                <a:pos x="55" y="23"/>
              </a:cxn>
              <a:cxn ang="0">
                <a:pos x="44" y="33"/>
              </a:cxn>
              <a:cxn ang="0">
                <a:pos x="55" y="47"/>
              </a:cxn>
              <a:cxn ang="0">
                <a:pos x="44" y="35"/>
              </a:cxn>
              <a:cxn ang="0">
                <a:pos x="55" y="47"/>
              </a:cxn>
              <a:cxn ang="0">
                <a:pos x="55" y="49"/>
              </a:cxn>
              <a:cxn ang="0">
                <a:pos x="44" y="59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7F07E87-0184-4D2F-910F-E0FAFD9484EE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1C278AF-18E2-464B-9F05-BB05833738D3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A2A7ED3-CF0F-4B32-A0DF-777E9C9B06CB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8" name="文本占位符 3">
              <a:extLst>
                <a:ext uri="{FF2B5EF4-FFF2-40B4-BE49-F238E27FC236}">
                  <a16:creationId xmlns:a16="http://schemas.microsoft.com/office/drawing/2014/main" id="{B89E8DFF-E579-4153-A040-2AE273C54D4E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5" grpId="0" bldLvl="0" animBg="1"/>
      <p:bldP spid="7" grpId="0" bldLvl="0" animBg="1"/>
      <p:bldP spid="8" grpId="0" bldLvl="0" animBg="1"/>
      <p:bldP spid="9" grpId="0" bldLvl="0" animBg="1"/>
      <p:bldP spid="16" grpId="0" bldLvl="0" animBg="1"/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CEF4E342-6705-4DAC-8455-CAF52E79B20E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BDC0056-8EE3-42EE-9BFB-ECCF3987EE07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FB4DC39-ABBB-4B62-9131-C3B7F82F7E66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25" name="文本占位符 3">
              <a:extLst>
                <a:ext uri="{FF2B5EF4-FFF2-40B4-BE49-F238E27FC236}">
                  <a16:creationId xmlns:a16="http://schemas.microsoft.com/office/drawing/2014/main" id="{9CF540A0-3DA0-4626-999C-AD7A7E37787A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97329043-A52C-4122-BA1C-3EC6FBC70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364212"/>
              </p:ext>
            </p:extLst>
          </p:nvPr>
        </p:nvGraphicFramePr>
        <p:xfrm>
          <a:off x="3289775" y="573461"/>
          <a:ext cx="8198420" cy="5659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8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8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6313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Gen Jyuu Gothic Monospace Mediu" panose="020B0409020203020207" pitchFamily="49" charset="-120"/>
                        <a:ea typeface="Gen Jyuu Gothic Monospace Mediu" panose="020B0409020203020207" pitchFamily="49" charset="-120"/>
                        <a:cs typeface="Gen Jyuu Gothic Monospace Mediu" panose="020B04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105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雷家榮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105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陳亮瑜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105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江承韡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105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周則言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105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詹祐德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105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林靖紘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15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網頁爬蟲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1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1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467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資料</a:t>
                      </a:r>
                      <a:endParaRPr kumimoji="1" lang="en-US" altLang="zh-TW" sz="16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清潔與萃取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660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資料庫</a:t>
                      </a:r>
                      <a:endParaRPr kumimoji="1" lang="en-US" altLang="zh-TW" sz="16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設計與管理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機器學習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299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深度學習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資料</a:t>
                      </a:r>
                      <a:endParaRPr kumimoji="1" lang="en-US" altLang="zh-TW" sz="16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分析與驗證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物聯網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前端網頁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zh-TW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Line </a:t>
                      </a:r>
                      <a:r>
                        <a:rPr kumimoji="1" lang="en-US" altLang="zh-TW" sz="16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ChatBot</a:t>
                      </a:r>
                      <a:endParaRPr kumimoji="1" lang="zh-TW" altLang="en-US" sz="16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403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資料視覺化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73415"/>
                  </a:ext>
                </a:extLst>
              </a:tr>
              <a:tr h="267403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簡報</a:t>
                      </a:r>
                      <a:endParaRPr kumimoji="1" lang="en-US" altLang="zh-TW" sz="16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製作與彙整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155974"/>
                  </a:ext>
                </a:extLst>
              </a:tr>
              <a:tr h="267403">
                <a:tc>
                  <a:txBody>
                    <a:bodyPr/>
                    <a:lstStyle/>
                    <a:p>
                      <a:pPr marL="0" marR="0" lvl="0" indent="0" algn="ctr" defTabSz="96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zh-TW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海報製作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Ｏ</a:t>
                      </a:r>
                      <a:endParaRPr lang="zh-TW" altLang="en-US" sz="1800" b="0" dirty="0">
                        <a:solidFill>
                          <a:srgbClr val="384752"/>
                        </a:solidFill>
                        <a:latin typeface="Gen Jyuu Gothic Monospace Heavy" panose="020B0709020203020207" pitchFamily="49" charset="-120"/>
                        <a:ea typeface="Gen Jyuu Gothic Monospace Heavy" panose="020B0709020203020207" pitchFamily="49" charset="-120"/>
                        <a:cs typeface="Gen Jyuu Gothic Monospace Heavy" panose="020B0709020203020207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561562"/>
                  </a:ext>
                </a:extLst>
              </a:tr>
            </a:tbl>
          </a:graphicData>
        </a:graphic>
      </p:graphicFrame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43B887-B0E7-431C-8744-4A56666D7745}"/>
              </a:ext>
            </a:extLst>
          </p:cNvPr>
          <p:cNvSpPr txBox="1"/>
          <p:nvPr/>
        </p:nvSpPr>
        <p:spPr>
          <a:xfrm>
            <a:off x="36551" y="919466"/>
            <a:ext cx="3008380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工作分配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Work </a:t>
            </a: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distribution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63315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267942" y="2283328"/>
            <a:ext cx="6833130" cy="2663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24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傳統類型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類神經網路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24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用來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處理傳統機器學習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分類與回歸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問題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24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多層感知器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也是一種前饋神經網路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24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從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輸入層到輸出層單向傳播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的神經網路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5FD3B52-B17B-4F53-B033-5EDF5375D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35" y="2210029"/>
            <a:ext cx="5043659" cy="3258980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6FAFD9F-9064-4C5D-B8A1-39CB51150768}"/>
              </a:ext>
            </a:extLst>
          </p:cNvPr>
          <p:cNvSpPr txBox="1"/>
          <p:nvPr/>
        </p:nvSpPr>
        <p:spPr>
          <a:xfrm>
            <a:off x="676127" y="737094"/>
            <a:ext cx="3008380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多層感知器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MLP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79291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22F537E0-1862-4E34-9133-46FC407703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546" y="1924387"/>
                <a:ext cx="5423945" cy="17917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篩選特徵欄位</a:t>
                </a:r>
                <a:r>
                  <a:rPr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向量自回歸</a:t>
                </a:r>
                <a:r>
                  <a:rPr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</a:p>
              <a:p>
                <a:r>
                  <a:rPr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找出具有領先當期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𝑌</m:t>
                        </m:r>
                      </m:e>
                      <m:sub>
                        <m:r>
                          <a:rPr lang="en-US" altLang="zh-TW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zh-TW" altLang="en-US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的滯</m:t>
                    </m:r>
                  </m:oMath>
                </a14:m>
                <a:r>
                  <a:rPr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後期變數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0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22F537E0-1862-4E34-9133-46FC4077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46" y="1924387"/>
                <a:ext cx="5423945" cy="1791733"/>
              </a:xfrm>
              <a:prstGeom prst="rect">
                <a:avLst/>
              </a:prstGeom>
              <a:blipFill>
                <a:blip r:embed="rId2"/>
                <a:stretch>
                  <a:fillRect l="-2022" t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336775" y="754448"/>
            <a:ext cx="467221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資料預先處理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(1/6)</a:t>
            </a: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變數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DA410B96-AA8F-4F8C-B211-FD8D282B1457}"/>
              </a:ext>
            </a:extLst>
          </p:cNvPr>
          <p:cNvSpPr txBox="1">
            <a:spLocks/>
          </p:cNvSpPr>
          <p:nvPr/>
        </p:nvSpPr>
        <p:spPr>
          <a:xfrm>
            <a:off x="6096000" y="425061"/>
            <a:ext cx="5759225" cy="662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變數正規化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432882B6-CE1F-4C9D-9D93-FBC73866D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2" y="3691485"/>
            <a:ext cx="5936795" cy="243067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25DA2ED-2404-45F0-AC8B-73F4B487F0CA}"/>
              </a:ext>
            </a:extLst>
          </p:cNvPr>
          <p:cNvSpPr/>
          <p:nvPr/>
        </p:nvSpPr>
        <p:spPr>
          <a:xfrm>
            <a:off x="5506065" y="4456850"/>
            <a:ext cx="537772" cy="1026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135D60FA-071C-44FC-9098-BFA2FEB99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491" y="867120"/>
            <a:ext cx="6533509" cy="681409"/>
          </a:xfrm>
          <a:prstGeom prst="rect">
            <a:avLst/>
          </a:prstGeom>
        </p:spPr>
      </p:pic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86902345-095A-4D3C-B702-C9D0D9835936}"/>
              </a:ext>
            </a:extLst>
          </p:cNvPr>
          <p:cNvSpPr txBox="1">
            <a:spLocks/>
          </p:cNvSpPr>
          <p:nvPr/>
        </p:nvSpPr>
        <p:spPr>
          <a:xfrm>
            <a:off x="6081250" y="1570520"/>
            <a:ext cx="5759225" cy="1182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TW" altLang="en-US" dirty="0"/>
              <a:t>將</a:t>
            </a:r>
            <a:r>
              <a:rPr lang="en-US" altLang="zh-TW" dirty="0"/>
              <a:t>X</a:t>
            </a:r>
            <a:r>
              <a:rPr lang="zh-TW" altLang="en-US" dirty="0"/>
              <a:t>變數欄位</a:t>
            </a:r>
            <a:r>
              <a:rPr lang="zh-TW" altLang="en-US" dirty="0">
                <a:solidFill>
                  <a:srgbClr val="FF0000"/>
                </a:solidFill>
              </a:rPr>
              <a:t>離群值處理</a:t>
            </a:r>
            <a:r>
              <a:rPr lang="zh-TW" altLang="en-US" dirty="0"/>
              <a:t>，</a:t>
            </a:r>
          </a:p>
          <a:p>
            <a:r>
              <a:rPr lang="zh-TW" altLang="en-US" dirty="0"/>
              <a:t>將超過</a:t>
            </a:r>
            <a:r>
              <a:rPr lang="zh-TW" altLang="en-US" dirty="0">
                <a:solidFill>
                  <a:srgbClr val="FF0000"/>
                </a:solidFill>
              </a:rPr>
              <a:t>標準差三倍</a:t>
            </a:r>
            <a:r>
              <a:rPr lang="zh-TW" altLang="en-US" dirty="0"/>
              <a:t>的離群值</a:t>
            </a:r>
            <a:r>
              <a:rPr lang="zh-TW" altLang="en-US" dirty="0">
                <a:solidFill>
                  <a:srgbClr val="FF0000"/>
                </a:solidFill>
              </a:rPr>
              <a:t>去除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301C41CD-E793-4C20-9BB6-434990AE7E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22" y="4113610"/>
            <a:ext cx="3074316" cy="18936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EA48EBA-32FD-4500-B352-2656FE5517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15" y="2521684"/>
            <a:ext cx="3011307" cy="1884883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5A4BA089-68E9-44F5-887E-A457FEA63CF1}"/>
              </a:ext>
            </a:extLst>
          </p:cNvPr>
          <p:cNvSpPr txBox="1"/>
          <p:nvPr/>
        </p:nvSpPr>
        <p:spPr>
          <a:xfrm>
            <a:off x="10207630" y="381323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PM10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FCC95ED-3FF1-45FB-B780-5163B13E5CD4}"/>
              </a:ext>
            </a:extLst>
          </p:cNvPr>
          <p:cNvSpPr txBox="1"/>
          <p:nvPr/>
        </p:nvSpPr>
        <p:spPr>
          <a:xfrm>
            <a:off x="7242009" y="43579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C5B7565-8C65-43D8-9959-3D363D1BD257}"/>
              </a:ext>
            </a:extLst>
          </p:cNvPr>
          <p:cNvSpPr/>
          <p:nvPr/>
        </p:nvSpPr>
        <p:spPr>
          <a:xfrm>
            <a:off x="7492179" y="2532013"/>
            <a:ext cx="412955" cy="304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97EF5AC-5E0A-4A0A-A1D9-9FBBC6DCF03C}"/>
              </a:ext>
            </a:extLst>
          </p:cNvPr>
          <p:cNvSpPr/>
          <p:nvPr/>
        </p:nvSpPr>
        <p:spPr>
          <a:xfrm>
            <a:off x="7487265" y="3313681"/>
            <a:ext cx="412955" cy="304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513AAF9-0086-4BAB-8D39-B8A175B7B60F}"/>
              </a:ext>
            </a:extLst>
          </p:cNvPr>
          <p:cNvSpPr/>
          <p:nvPr/>
        </p:nvSpPr>
        <p:spPr>
          <a:xfrm>
            <a:off x="10432029" y="4182562"/>
            <a:ext cx="412955" cy="376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0BE906B-D355-405B-865D-A2E484A6CB6F}"/>
              </a:ext>
            </a:extLst>
          </p:cNvPr>
          <p:cNvSpPr/>
          <p:nvPr/>
        </p:nvSpPr>
        <p:spPr>
          <a:xfrm>
            <a:off x="152380" y="4456850"/>
            <a:ext cx="869970" cy="1026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7672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29" grpId="1" animBg="1"/>
      <p:bldP spid="31" grpId="0"/>
      <p:bldP spid="44" grpId="0"/>
      <p:bldP spid="45" grpId="0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4365717" y="2173735"/>
            <a:ext cx="3259889" cy="202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個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風向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分別轉為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數值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0~7</a:t>
            </a:r>
          </a:p>
          <a:p>
            <a:pPr algn="just">
              <a:spcBef>
                <a:spcPts val="6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各個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風速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轉為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數值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0~3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2400"/>
              </a:spcBef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6FAFD9F-9064-4C5D-B8A1-39CB51150768}"/>
              </a:ext>
            </a:extLst>
          </p:cNvPr>
          <p:cNvSpPr txBox="1"/>
          <p:nvPr/>
        </p:nvSpPr>
        <p:spPr>
          <a:xfrm>
            <a:off x="3677984" y="335291"/>
            <a:ext cx="4836032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資料預處理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(2/6)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A28A825-EF8C-4623-A224-16246326B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5" y="2027629"/>
            <a:ext cx="3589800" cy="396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2739073-0524-4E89-B8A4-8E788EC00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267" y="2027629"/>
            <a:ext cx="3863415" cy="396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F460E18-CBCB-421F-924F-B407C4EE6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49" y="1143776"/>
            <a:ext cx="9334349" cy="883853"/>
          </a:xfrm>
          <a:prstGeom prst="rect">
            <a:avLst/>
          </a:prstGeom>
        </p:spPr>
      </p:pic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2C3B9B71-DA7F-4332-90CE-17D23E3D1BE5}"/>
              </a:ext>
            </a:extLst>
          </p:cNvPr>
          <p:cNvCxnSpPr>
            <a:cxnSpLocks/>
          </p:cNvCxnSpPr>
          <p:nvPr/>
        </p:nvCxnSpPr>
        <p:spPr>
          <a:xfrm>
            <a:off x="3989734" y="4348029"/>
            <a:ext cx="4212533" cy="1106620"/>
          </a:xfrm>
          <a:prstGeom prst="bentConnector3">
            <a:avLst>
              <a:gd name="adj1" fmla="val 50000"/>
            </a:avLst>
          </a:prstGeom>
          <a:ln w="38100"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FA94235-0952-4EEC-A64B-B0CADEF6D2A8}"/>
              </a:ext>
            </a:extLst>
          </p:cNvPr>
          <p:cNvSpPr/>
          <p:nvPr/>
        </p:nvSpPr>
        <p:spPr>
          <a:xfrm>
            <a:off x="1679248" y="1181100"/>
            <a:ext cx="9214723" cy="846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137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0" grpId="0"/>
      <p:bldP spid="25" grpId="0" animBg="1"/>
      <p:bldP spid="2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6FAFD9F-9064-4C5D-B8A1-39CB51150768}"/>
              </a:ext>
            </a:extLst>
          </p:cNvPr>
          <p:cNvSpPr txBox="1"/>
          <p:nvPr/>
        </p:nvSpPr>
        <p:spPr>
          <a:xfrm>
            <a:off x="3677984" y="335291"/>
            <a:ext cx="4836032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資料預處理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(3/6)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2739073-0524-4E89-B8A4-8E788EC00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9" y="2459544"/>
            <a:ext cx="3863415" cy="396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821633B-6909-4700-A94A-465C804375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2" y="1275312"/>
            <a:ext cx="10230011" cy="80089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C748353-375F-4E21-B7BB-2ED1E03354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71" y="3465513"/>
            <a:ext cx="7222561" cy="2747338"/>
          </a:xfrm>
          <a:prstGeom prst="rect">
            <a:avLst/>
          </a:prstGeom>
        </p:spPr>
      </p:pic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2C3B9B71-DA7F-4332-90CE-17D23E3D1BE5}"/>
              </a:ext>
            </a:extLst>
          </p:cNvPr>
          <p:cNvCxnSpPr>
            <a:cxnSpLocks/>
            <a:stCxn id="22" idx="0"/>
            <a:endCxn id="25" idx="2"/>
          </p:cNvCxnSpPr>
          <p:nvPr/>
        </p:nvCxnSpPr>
        <p:spPr>
          <a:xfrm rot="16200000" flipH="1">
            <a:off x="3397255" y="1333455"/>
            <a:ext cx="3753307" cy="6005485"/>
          </a:xfrm>
          <a:prstGeom prst="bentConnector5">
            <a:avLst>
              <a:gd name="adj1" fmla="val -6091"/>
              <a:gd name="adj2" fmla="val 36016"/>
              <a:gd name="adj3" fmla="val 106091"/>
            </a:avLst>
          </a:prstGeom>
          <a:ln w="38100"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6053682" y="2322380"/>
            <a:ext cx="4028610" cy="110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依照各風向的數值轉成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one-hot encoding</a:t>
            </a:r>
          </a:p>
          <a:p>
            <a:pPr algn="just">
              <a:spcBef>
                <a:spcPts val="2400"/>
              </a:spcBef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5351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DA410B96-AA8F-4F8C-B211-FD8D282B1457}"/>
              </a:ext>
            </a:extLst>
          </p:cNvPr>
          <p:cNvSpPr txBox="1">
            <a:spLocks/>
          </p:cNvSpPr>
          <p:nvPr/>
        </p:nvSpPr>
        <p:spPr>
          <a:xfrm>
            <a:off x="339047" y="1652426"/>
            <a:ext cx="5285006" cy="1893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標籤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下一個小時的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</a:p>
          <a:p>
            <a:pPr>
              <a:spcBef>
                <a:spcPts val="6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參考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行政院環保署空品標準表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區分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非常高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類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TW" altLang="en-US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另外也依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照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指標等級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區分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級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5D767ED-AD43-45BE-B0AC-996423C799DA}"/>
              </a:ext>
            </a:extLst>
          </p:cNvPr>
          <p:cNvSpPr txBox="1"/>
          <p:nvPr/>
        </p:nvSpPr>
        <p:spPr>
          <a:xfrm>
            <a:off x="-286070" y="466124"/>
            <a:ext cx="5812366" cy="8986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資料預先處理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(4/6)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B84E3F-B5CB-4384-8032-78F8A651E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8" y="3465513"/>
            <a:ext cx="9056810" cy="285426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97ED7B08-DF0C-42E7-96AF-783F1654AEB0}"/>
              </a:ext>
            </a:extLst>
          </p:cNvPr>
          <p:cNvSpPr/>
          <p:nvPr/>
        </p:nvSpPr>
        <p:spPr>
          <a:xfrm>
            <a:off x="1007786" y="3866320"/>
            <a:ext cx="1568266" cy="921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7E6F18-3CCB-4EF3-A081-7B475E531386}"/>
              </a:ext>
            </a:extLst>
          </p:cNvPr>
          <p:cNvSpPr/>
          <p:nvPr/>
        </p:nvSpPr>
        <p:spPr>
          <a:xfrm>
            <a:off x="2576052" y="3866320"/>
            <a:ext cx="1848464" cy="921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A26598-A7FB-4531-8BCE-5D956AC985EF}"/>
              </a:ext>
            </a:extLst>
          </p:cNvPr>
          <p:cNvSpPr/>
          <p:nvPr/>
        </p:nvSpPr>
        <p:spPr>
          <a:xfrm>
            <a:off x="4424516" y="3866320"/>
            <a:ext cx="2113936" cy="921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22A0B1-457F-4163-AE7F-B91EB519B9DB}"/>
              </a:ext>
            </a:extLst>
          </p:cNvPr>
          <p:cNvSpPr/>
          <p:nvPr/>
        </p:nvSpPr>
        <p:spPr>
          <a:xfrm>
            <a:off x="6548753" y="3866320"/>
            <a:ext cx="2535322" cy="921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D64C6C17-5CE1-457D-BD59-191F17319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96" y="1013670"/>
            <a:ext cx="3137061" cy="2756042"/>
          </a:xfrm>
          <a:prstGeom prst="rect">
            <a:avLst/>
          </a:prstGeom>
        </p:spPr>
      </p:pic>
      <p:pic>
        <p:nvPicPr>
          <p:cNvPr id="38" name="內容版面配置區 6">
            <a:extLst>
              <a:ext uri="{FF2B5EF4-FFF2-40B4-BE49-F238E27FC236}">
                <a16:creationId xmlns:a16="http://schemas.microsoft.com/office/drawing/2014/main" id="{49015367-92D8-4C44-9076-F1101C817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93429" y="1013670"/>
            <a:ext cx="2779006" cy="4351338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D76D310C-C2AE-4B03-B2C6-F541E9CB4F10}"/>
              </a:ext>
            </a:extLst>
          </p:cNvPr>
          <p:cNvSpPr txBox="1"/>
          <p:nvPr/>
        </p:nvSpPr>
        <p:spPr>
          <a:xfrm>
            <a:off x="9101462" y="562525"/>
            <a:ext cx="234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指標等級區分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級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C9AFBF8-9A30-45F0-826F-56EE15754F70}"/>
              </a:ext>
            </a:extLst>
          </p:cNvPr>
          <p:cNvSpPr txBox="1"/>
          <p:nvPr/>
        </p:nvSpPr>
        <p:spPr>
          <a:xfrm>
            <a:off x="5526296" y="596034"/>
            <a:ext cx="275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空品標準區分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類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9546AF2-47B3-4737-B114-FA26A2561AF7}"/>
              </a:ext>
            </a:extLst>
          </p:cNvPr>
          <p:cNvSpPr/>
          <p:nvPr/>
        </p:nvSpPr>
        <p:spPr>
          <a:xfrm>
            <a:off x="9611765" y="1553496"/>
            <a:ext cx="2000132" cy="3569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3BCA5C6-2168-4C02-A94A-B17AE8F17DCF}"/>
              </a:ext>
            </a:extLst>
          </p:cNvPr>
          <p:cNvSpPr/>
          <p:nvPr/>
        </p:nvSpPr>
        <p:spPr>
          <a:xfrm>
            <a:off x="6024563" y="1759975"/>
            <a:ext cx="2342688" cy="1739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92007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2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50"/>
                            </p:stCondLst>
                            <p:childTnLst>
                              <p:par>
                                <p:cTn id="8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12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6" grpId="0" animBg="1"/>
      <p:bldP spid="36" grpId="1" animBg="1"/>
      <p:bldP spid="36" grpId="2" animBg="1"/>
      <p:bldP spid="39" grpId="0"/>
      <p:bldP spid="40" grpId="0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DA410B96-AA8F-4F8C-B211-FD8D282B1457}"/>
              </a:ext>
            </a:extLst>
          </p:cNvPr>
          <p:cNvSpPr txBox="1">
            <a:spLocks/>
          </p:cNvSpPr>
          <p:nvPr/>
        </p:nvSpPr>
        <p:spPr>
          <a:xfrm>
            <a:off x="339046" y="1652426"/>
            <a:ext cx="7133469" cy="108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分類好的類別進行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One-hot encoding</a:t>
            </a: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在進行訓練時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俾利神經元判別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5D767ED-AD43-45BE-B0AC-996423C799DA}"/>
              </a:ext>
            </a:extLst>
          </p:cNvPr>
          <p:cNvSpPr txBox="1"/>
          <p:nvPr/>
        </p:nvSpPr>
        <p:spPr>
          <a:xfrm>
            <a:off x="339046" y="569613"/>
            <a:ext cx="4699819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資料預先處理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(5/6)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577070-6CD6-4158-9540-BE616C00C785}"/>
              </a:ext>
            </a:extLst>
          </p:cNvPr>
          <p:cNvSpPr txBox="1"/>
          <p:nvPr/>
        </p:nvSpPr>
        <p:spPr>
          <a:xfrm>
            <a:off x="339046" y="2764128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One-hot encoding</a:t>
            </a: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3BCA5C6-2168-4C02-A94A-B17AE8F17DCF}"/>
              </a:ext>
            </a:extLst>
          </p:cNvPr>
          <p:cNvSpPr/>
          <p:nvPr/>
        </p:nvSpPr>
        <p:spPr>
          <a:xfrm>
            <a:off x="267941" y="2764128"/>
            <a:ext cx="5631413" cy="1007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81254E8-27CF-43D1-B247-6A109517A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01" y="4026110"/>
            <a:ext cx="5761694" cy="1637271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FDC03487-3469-432E-8C83-57B6B7834A74}"/>
              </a:ext>
            </a:extLst>
          </p:cNvPr>
          <p:cNvSpPr txBox="1"/>
          <p:nvPr/>
        </p:nvSpPr>
        <p:spPr>
          <a:xfrm>
            <a:off x="6275301" y="3487917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One-hot encoding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結果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84D730B-5EAC-48B2-8A79-299E1709C22A}"/>
              </a:ext>
            </a:extLst>
          </p:cNvPr>
          <p:cNvSpPr/>
          <p:nvPr/>
        </p:nvSpPr>
        <p:spPr>
          <a:xfrm>
            <a:off x="6096000" y="3429000"/>
            <a:ext cx="5828058" cy="2322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內容版面配置區 7">
            <a:extLst>
              <a:ext uri="{FF2B5EF4-FFF2-40B4-BE49-F238E27FC236}">
                <a16:creationId xmlns:a16="http://schemas.microsoft.com/office/drawing/2014/main" id="{089C582E-F747-4C76-929B-27148ED47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1" y="3126738"/>
            <a:ext cx="4525968" cy="54584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27725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42" grpId="0" animBg="1"/>
      <p:bldP spid="42" grpId="1" animBg="1"/>
      <p:bldP spid="42" grpId="2" animBg="1"/>
      <p:bldP spid="29" grpId="0"/>
      <p:bldP spid="33" grpId="0" animBg="1"/>
      <p:bldP spid="33" grpId="1" animBg="1"/>
      <p:bldP spid="33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6C0E48BD-B096-48D1-81F8-16CE9AE66E81}"/>
              </a:ext>
            </a:extLst>
          </p:cNvPr>
          <p:cNvSpPr txBox="1">
            <a:spLocks/>
          </p:cNvSpPr>
          <p:nvPr/>
        </p:nvSpPr>
        <p:spPr>
          <a:xfrm>
            <a:off x="6491709" y="4840700"/>
            <a:ext cx="3753504" cy="1093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利用前八小時變數資料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預測下一小時的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內容版面配置區 3">
            <a:extLst>
              <a:ext uri="{FF2B5EF4-FFF2-40B4-BE49-F238E27FC236}">
                <a16:creationId xmlns:a16="http://schemas.microsoft.com/office/drawing/2014/main" id="{D77BFCCD-DFFE-4F9B-8F8E-FC858A51E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2" y="1523851"/>
            <a:ext cx="4641922" cy="4561654"/>
          </a:xfr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5F1578D-F57B-49DD-BBBC-BDB88189FFD1}"/>
              </a:ext>
            </a:extLst>
          </p:cNvPr>
          <p:cNvSpPr/>
          <p:nvPr/>
        </p:nvSpPr>
        <p:spPr>
          <a:xfrm>
            <a:off x="358741" y="1965115"/>
            <a:ext cx="4551123" cy="3431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FA619D7-FFDF-4F79-81FB-54098332F4BD}"/>
              </a:ext>
            </a:extLst>
          </p:cNvPr>
          <p:cNvSpPr/>
          <p:nvPr/>
        </p:nvSpPr>
        <p:spPr>
          <a:xfrm>
            <a:off x="4100052" y="5555226"/>
            <a:ext cx="629264" cy="441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4513F87E-9DE1-4D8C-BCF0-D1D8398D9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98" y="924232"/>
            <a:ext cx="4944196" cy="1801186"/>
          </a:xfrm>
          <a:prstGeom prst="rect">
            <a:avLst/>
          </a:prstGeom>
        </p:spPr>
      </p:pic>
      <p:sp>
        <p:nvSpPr>
          <p:cNvPr id="4" name="箭號: 圓形 3">
            <a:extLst>
              <a:ext uri="{FF2B5EF4-FFF2-40B4-BE49-F238E27FC236}">
                <a16:creationId xmlns:a16="http://schemas.microsoft.com/office/drawing/2014/main" id="{88426183-53DC-458F-A095-D905B8AA5CCB}"/>
              </a:ext>
            </a:extLst>
          </p:cNvPr>
          <p:cNvSpPr/>
          <p:nvPr/>
        </p:nvSpPr>
        <p:spPr>
          <a:xfrm rot="5594445">
            <a:off x="4106584" y="4174897"/>
            <a:ext cx="1799303" cy="153383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33C54CF-936C-4CF5-A35C-1D1604F59E49}"/>
              </a:ext>
            </a:extLst>
          </p:cNvPr>
          <p:cNvSpPr txBox="1"/>
          <p:nvPr/>
        </p:nvSpPr>
        <p:spPr>
          <a:xfrm>
            <a:off x="306416" y="549871"/>
            <a:ext cx="4699819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資料預先處理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(6/6)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9622B8F-6B85-49E2-A8AC-2BD9980F0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379" y="3024673"/>
            <a:ext cx="4686541" cy="167648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563DB31-80E0-4124-BB48-366951451A92}"/>
              </a:ext>
            </a:extLst>
          </p:cNvPr>
          <p:cNvSpPr/>
          <p:nvPr/>
        </p:nvSpPr>
        <p:spPr>
          <a:xfrm>
            <a:off x="6452379" y="4083119"/>
            <a:ext cx="4097633" cy="576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01233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2" animBg="1"/>
      <p:bldP spid="29" grpId="0" animBg="1"/>
      <p:bldP spid="29" grpId="2" animBg="1"/>
      <p:bldP spid="4" grpId="0" animBg="1"/>
      <p:bldP spid="21" grpId="0"/>
      <p:bldP spid="20" grpId="0" animBg="1"/>
      <p:bldP spid="20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24500F3-8C77-4E71-BB2D-234910E97B25}"/>
              </a:ext>
            </a:extLst>
          </p:cNvPr>
          <p:cNvSpPr txBox="1"/>
          <p:nvPr/>
        </p:nvSpPr>
        <p:spPr>
          <a:xfrm>
            <a:off x="67747" y="648488"/>
            <a:ext cx="4570928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訓練過程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以龍潭站為例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內容版面配置區 10">
            <a:extLst>
              <a:ext uri="{FF2B5EF4-FFF2-40B4-BE49-F238E27FC236}">
                <a16:creationId xmlns:a16="http://schemas.microsoft.com/office/drawing/2014/main" id="{A3328545-5DFE-4A97-AB4F-2B81E243A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2" y="2041299"/>
            <a:ext cx="5428882" cy="3512487"/>
          </a:xfr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C1B91F66-D2AC-4768-950D-9977CBD23E31}"/>
              </a:ext>
            </a:extLst>
          </p:cNvPr>
          <p:cNvSpPr txBox="1"/>
          <p:nvPr/>
        </p:nvSpPr>
        <p:spPr>
          <a:xfrm>
            <a:off x="174505" y="15861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訓練次數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C729FD-3009-47E7-A454-7DEC65F8D62C}"/>
              </a:ext>
            </a:extLst>
          </p:cNvPr>
          <p:cNvSpPr/>
          <p:nvPr/>
        </p:nvSpPr>
        <p:spPr>
          <a:xfrm>
            <a:off x="267942" y="2024352"/>
            <a:ext cx="538303" cy="3529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E7DC730D-CC69-4EFA-BD94-F1AF49F0B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88" y="3650737"/>
            <a:ext cx="3723890" cy="2574542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7BDC4B62-D6DE-465E-A3FD-7FAC61B5F4BF}"/>
              </a:ext>
            </a:extLst>
          </p:cNvPr>
          <p:cNvSpPr txBox="1"/>
          <p:nvPr/>
        </p:nvSpPr>
        <p:spPr>
          <a:xfrm>
            <a:off x="6265334" y="327852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A19403E3-6966-4CD1-9B0D-89A5E3B06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18" y="734827"/>
            <a:ext cx="3633628" cy="2540808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0DF4FCD1-4FD0-41D4-BBE7-9A730FA9ED4C}"/>
              </a:ext>
            </a:extLst>
          </p:cNvPr>
          <p:cNvSpPr txBox="1"/>
          <p:nvPr/>
        </p:nvSpPr>
        <p:spPr>
          <a:xfrm>
            <a:off x="6383195" y="338545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231CA4F-03F7-470E-ABD5-3A8A93E3C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9" y="5627810"/>
            <a:ext cx="5629759" cy="1062857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6723F324-DDDC-47BC-A1B4-BB16567644F1}"/>
              </a:ext>
            </a:extLst>
          </p:cNvPr>
          <p:cNvSpPr txBox="1"/>
          <p:nvPr/>
        </p:nvSpPr>
        <p:spPr>
          <a:xfrm>
            <a:off x="446413" y="5639557"/>
            <a:ext cx="461665" cy="12793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訓練結果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517D66-269A-4945-97BD-51270F86D887}"/>
              </a:ext>
            </a:extLst>
          </p:cNvPr>
          <p:cNvSpPr/>
          <p:nvPr/>
        </p:nvSpPr>
        <p:spPr>
          <a:xfrm>
            <a:off x="1020059" y="6452134"/>
            <a:ext cx="5629759" cy="238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B672EDB-AB0F-4EE4-A47B-D120C7BEB366}"/>
              </a:ext>
            </a:extLst>
          </p:cNvPr>
          <p:cNvSpPr txBox="1"/>
          <p:nvPr/>
        </p:nvSpPr>
        <p:spPr>
          <a:xfrm>
            <a:off x="8263873" y="3263959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0.8478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F52E352-F78B-47D1-B08F-A9EEF0F545F0}"/>
              </a:ext>
            </a:extLst>
          </p:cNvPr>
          <p:cNvSpPr txBox="1"/>
          <p:nvPr/>
        </p:nvSpPr>
        <p:spPr>
          <a:xfrm>
            <a:off x="8396888" y="33671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67.57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45897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0"/>
                            </p:stCondLst>
                            <p:childTnLst>
                              <p:par>
                                <p:cTn id="10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30" grpId="0" animBg="1"/>
      <p:bldP spid="30" grpId="1" animBg="1"/>
      <p:bldP spid="29" grpId="0"/>
      <p:bldP spid="32" grpId="0"/>
      <p:bldP spid="34" grpId="0"/>
      <p:bldP spid="34" grpId="1"/>
      <p:bldP spid="35" grpId="0" animBg="1"/>
      <p:bldP spid="35" grpId="1" animBg="1"/>
      <p:bldP spid="35" grpId="2" animBg="1"/>
      <p:bldP spid="36" grpId="0"/>
      <p:bldP spid="36" grpId="1"/>
      <p:bldP spid="36" grpId="2"/>
      <p:bldP spid="37" grpId="0"/>
      <p:bldP spid="37" grpId="1"/>
      <p:bldP spid="37" grpId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24500F3-8C77-4E71-BB2D-234910E97B25}"/>
              </a:ext>
            </a:extLst>
          </p:cNvPr>
          <p:cNvSpPr txBox="1"/>
          <p:nvPr/>
        </p:nvSpPr>
        <p:spPr>
          <a:xfrm>
            <a:off x="-380980" y="566494"/>
            <a:ext cx="613846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各站訓練結果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(1/2)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0D75517-2132-4D0A-A31E-DAC3F3258F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6" y="1644622"/>
            <a:ext cx="3046314" cy="209530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C05C1B6-D2A5-4BEB-96B2-FC6D12B443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4" y="3711274"/>
            <a:ext cx="3046315" cy="2109593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10A64F96-7E66-4D92-A540-72080B902746}"/>
              </a:ext>
            </a:extLst>
          </p:cNvPr>
          <p:cNvSpPr txBox="1"/>
          <p:nvPr/>
        </p:nvSpPr>
        <p:spPr>
          <a:xfrm>
            <a:off x="1410655" y="1228873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中壢測站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117BC0-EAE4-4C0F-A78A-995D2458FA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86" y="1626155"/>
            <a:ext cx="3167745" cy="213478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2758552-23F9-46ED-BD09-9B71FD3BD1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39" y="3759100"/>
            <a:ext cx="3215892" cy="213110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5D9470D-B25C-41DE-9936-695A5AFB02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39" y="5890205"/>
            <a:ext cx="3374736" cy="622719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B65F8ACD-A0FF-4F10-9B5C-AFE9B487447D}"/>
              </a:ext>
            </a:extLst>
          </p:cNvPr>
          <p:cNvSpPr txBox="1"/>
          <p:nvPr/>
        </p:nvSpPr>
        <p:spPr>
          <a:xfrm>
            <a:off x="6842709" y="1228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平鎮測站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75ABCCE-53AA-4D02-80CF-DBFA648701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2" y="5867284"/>
            <a:ext cx="3782226" cy="68497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37F12D-C665-4C05-AD03-64E0038685C7}"/>
              </a:ext>
            </a:extLst>
          </p:cNvPr>
          <p:cNvSpPr txBox="1"/>
          <p:nvPr/>
        </p:nvSpPr>
        <p:spPr>
          <a:xfrm>
            <a:off x="9084075" y="228540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BC2DE84-D873-42D8-8A44-EB6C49F6011F}"/>
              </a:ext>
            </a:extLst>
          </p:cNvPr>
          <p:cNvSpPr txBox="1"/>
          <p:nvPr/>
        </p:nvSpPr>
        <p:spPr>
          <a:xfrm>
            <a:off x="9585814" y="251748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65.96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09C6737-7DC0-4402-8C4C-DBE626B06F69}"/>
              </a:ext>
            </a:extLst>
          </p:cNvPr>
          <p:cNvSpPr txBox="1"/>
          <p:nvPr/>
        </p:nvSpPr>
        <p:spPr>
          <a:xfrm>
            <a:off x="3548865" y="228540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1403802-AD67-43A6-BBE4-A9E785C341E2}"/>
              </a:ext>
            </a:extLst>
          </p:cNvPr>
          <p:cNvSpPr txBox="1"/>
          <p:nvPr/>
        </p:nvSpPr>
        <p:spPr>
          <a:xfrm>
            <a:off x="3914340" y="257673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70.64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6652805-2312-4435-98CC-6930D7CF3592}"/>
              </a:ext>
            </a:extLst>
          </p:cNvPr>
          <p:cNvSpPr txBox="1"/>
          <p:nvPr/>
        </p:nvSpPr>
        <p:spPr>
          <a:xfrm>
            <a:off x="9084075" y="4455321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遺失函數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E92779A-BE32-4C94-BA14-53133C9B1A6D}"/>
              </a:ext>
            </a:extLst>
          </p:cNvPr>
          <p:cNvSpPr txBox="1"/>
          <p:nvPr/>
        </p:nvSpPr>
        <p:spPr>
          <a:xfrm>
            <a:off x="9450360" y="479862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0.8814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2B47C59-7A16-483F-811A-9BD43BA808CA}"/>
              </a:ext>
            </a:extLst>
          </p:cNvPr>
          <p:cNvSpPr txBox="1"/>
          <p:nvPr/>
        </p:nvSpPr>
        <p:spPr>
          <a:xfrm>
            <a:off x="3548865" y="444313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遺失函數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D0AE0C9-2FDA-41F6-BB54-22CC52DEF470}"/>
              </a:ext>
            </a:extLst>
          </p:cNvPr>
          <p:cNvSpPr txBox="1"/>
          <p:nvPr/>
        </p:nvSpPr>
        <p:spPr>
          <a:xfrm>
            <a:off x="3914339" y="482465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0.7017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944AB99-1FC3-4392-AAB9-71E237D26E05}"/>
              </a:ext>
            </a:extLst>
          </p:cNvPr>
          <p:cNvSpPr/>
          <p:nvPr/>
        </p:nvSpPr>
        <p:spPr>
          <a:xfrm>
            <a:off x="150643" y="6306304"/>
            <a:ext cx="3782226" cy="238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C16897-C690-4C54-A39F-9911F91CB898}"/>
              </a:ext>
            </a:extLst>
          </p:cNvPr>
          <p:cNvSpPr/>
          <p:nvPr/>
        </p:nvSpPr>
        <p:spPr>
          <a:xfrm>
            <a:off x="5638758" y="6313720"/>
            <a:ext cx="3467902" cy="238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2994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50"/>
                            </p:stCondLst>
                            <p:childTnLst>
                              <p:par>
                                <p:cTn id="7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12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125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50"/>
                            </p:stCondLst>
                            <p:childTnLst>
                              <p:par>
                                <p:cTn id="8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12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12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5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1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000"/>
                            </p:stCondLst>
                            <p:childTnLst>
                              <p:par>
                                <p:cTn id="1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5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38" grpId="0"/>
      <p:bldP spid="44" grpId="0"/>
      <p:bldP spid="45" grpId="0"/>
      <p:bldP spid="45" grpId="1"/>
      <p:bldP spid="45" grpId="2"/>
      <p:bldP spid="46" grpId="0"/>
      <p:bldP spid="47" grpId="0"/>
      <p:bldP spid="47" grpId="1"/>
      <p:bldP spid="47" grpId="2"/>
      <p:bldP spid="48" grpId="0"/>
      <p:bldP spid="49" grpId="0"/>
      <p:bldP spid="49" grpId="1"/>
      <p:bldP spid="49" grpId="2"/>
      <p:bldP spid="50" grpId="0"/>
      <p:bldP spid="51" grpId="0"/>
      <p:bldP spid="51" grpId="1"/>
      <p:bldP spid="51" grpId="2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—MLP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多層感知器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0A64F96-7E66-4D92-A540-72080B902746}"/>
              </a:ext>
            </a:extLst>
          </p:cNvPr>
          <p:cNvSpPr txBox="1"/>
          <p:nvPr/>
        </p:nvSpPr>
        <p:spPr>
          <a:xfrm>
            <a:off x="1410655" y="1228873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觀音測站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65F8ACD-A0FF-4F10-9B5C-AFE9B487447D}"/>
              </a:ext>
            </a:extLst>
          </p:cNvPr>
          <p:cNvSpPr txBox="1"/>
          <p:nvPr/>
        </p:nvSpPr>
        <p:spPr>
          <a:xfrm>
            <a:off x="6842709" y="1228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桃園測站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9FD9C57C-FDB3-45C6-95A6-57F81C5FBC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83" y="1710321"/>
            <a:ext cx="2918792" cy="2088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88D5170-3FB1-47C2-8481-24D0BEFD5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2" y="3798321"/>
            <a:ext cx="2900812" cy="20880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6C83F05-866A-4323-B2E1-0E8079209A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2" y="5886321"/>
            <a:ext cx="3772499" cy="7200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FC24AD1-8B1E-430F-83E4-467D656333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26" y="1611727"/>
            <a:ext cx="3094184" cy="20880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4CD8C24-DB79-42F0-AEB9-A9371B8575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24" y="3713250"/>
            <a:ext cx="2959276" cy="20880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2232CC0-6151-4F0A-BEF3-C67FA99A1A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70" y="5886321"/>
            <a:ext cx="3772496" cy="720000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C651208-7E5C-4B40-B6EC-8C1F2D3AABC4}"/>
              </a:ext>
            </a:extLst>
          </p:cNvPr>
          <p:cNvSpPr txBox="1"/>
          <p:nvPr/>
        </p:nvSpPr>
        <p:spPr>
          <a:xfrm>
            <a:off x="267942" y="566051"/>
            <a:ext cx="475459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各站訓練結果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(2/2)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7BDB850-6026-47F8-AAC3-C6ED79B25B7E}"/>
              </a:ext>
            </a:extLst>
          </p:cNvPr>
          <p:cNvSpPr txBox="1"/>
          <p:nvPr/>
        </p:nvSpPr>
        <p:spPr>
          <a:xfrm>
            <a:off x="9084075" y="228540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3EDCB34-1D25-4DEB-A85C-9123FF52C063}"/>
              </a:ext>
            </a:extLst>
          </p:cNvPr>
          <p:cNvSpPr txBox="1"/>
          <p:nvPr/>
        </p:nvSpPr>
        <p:spPr>
          <a:xfrm>
            <a:off x="9585814" y="251748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71.22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4A2323C-439A-46E6-BA36-BB82FD3DDA12}"/>
              </a:ext>
            </a:extLst>
          </p:cNvPr>
          <p:cNvSpPr txBox="1"/>
          <p:nvPr/>
        </p:nvSpPr>
        <p:spPr>
          <a:xfrm>
            <a:off x="3548865" y="228540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189AE87-524D-4317-A59F-57F745AF3DF3}"/>
              </a:ext>
            </a:extLst>
          </p:cNvPr>
          <p:cNvSpPr txBox="1"/>
          <p:nvPr/>
        </p:nvSpPr>
        <p:spPr>
          <a:xfrm>
            <a:off x="3914340" y="257673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67.39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4C37864-5EAC-496F-B09B-470D797F94A8}"/>
              </a:ext>
            </a:extLst>
          </p:cNvPr>
          <p:cNvSpPr txBox="1"/>
          <p:nvPr/>
        </p:nvSpPr>
        <p:spPr>
          <a:xfrm>
            <a:off x="9084075" y="449318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9952C7-B233-4021-80AE-144C2B6F2333}"/>
              </a:ext>
            </a:extLst>
          </p:cNvPr>
          <p:cNvSpPr txBox="1"/>
          <p:nvPr/>
        </p:nvSpPr>
        <p:spPr>
          <a:xfrm>
            <a:off x="9450360" y="483648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0.6851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5E3B609-B435-42A0-A8F6-FAA1A9B758AE}"/>
              </a:ext>
            </a:extLst>
          </p:cNvPr>
          <p:cNvSpPr txBox="1"/>
          <p:nvPr/>
        </p:nvSpPr>
        <p:spPr>
          <a:xfrm>
            <a:off x="3548865" y="448099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2CE6D15-B450-4935-B174-00BF477DA066}"/>
              </a:ext>
            </a:extLst>
          </p:cNvPr>
          <p:cNvSpPr txBox="1"/>
          <p:nvPr/>
        </p:nvSpPr>
        <p:spPr>
          <a:xfrm>
            <a:off x="3914339" y="486251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0.8836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56CFD79-0FC6-452F-88B9-ED20D2157C7D}"/>
              </a:ext>
            </a:extLst>
          </p:cNvPr>
          <p:cNvSpPr/>
          <p:nvPr/>
        </p:nvSpPr>
        <p:spPr>
          <a:xfrm>
            <a:off x="247947" y="6306304"/>
            <a:ext cx="3684921" cy="238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6C7DD04-C683-4988-9D82-6F791FEA7BF4}"/>
              </a:ext>
            </a:extLst>
          </p:cNvPr>
          <p:cNvSpPr/>
          <p:nvPr/>
        </p:nvSpPr>
        <p:spPr>
          <a:xfrm>
            <a:off x="5291650" y="6313720"/>
            <a:ext cx="3815010" cy="238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72871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2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50"/>
                            </p:stCondLst>
                            <p:childTnLst>
                              <p:par>
                                <p:cTn id="7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50"/>
                            </p:stCondLst>
                            <p:childTnLst>
                              <p:par>
                                <p:cTn id="8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12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5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000"/>
                            </p:stCondLst>
                            <p:childTnLst>
                              <p:par>
                                <p:cTn id="1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5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35" grpId="0"/>
      <p:bldP spid="40" grpId="0"/>
      <p:bldP spid="41" grpId="0"/>
      <p:bldP spid="41" grpId="1"/>
      <p:bldP spid="41" grpId="2"/>
      <p:bldP spid="42" grpId="0"/>
      <p:bldP spid="43" grpId="0"/>
      <p:bldP spid="43" grpId="1"/>
      <p:bldP spid="43" grpId="2"/>
      <p:bldP spid="54" grpId="0"/>
      <p:bldP spid="55" grpId="0"/>
      <p:bldP spid="55" grpId="1"/>
      <p:bldP spid="55" grpId="2"/>
      <p:bldP spid="56" grpId="0"/>
      <p:bldP spid="57" grpId="0"/>
      <p:bldP spid="57" grpId="1"/>
      <p:bldP spid="57" grpId="2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1071996" y="2766621"/>
            <a:ext cx="3008380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目錄</a:t>
            </a:r>
            <a:endParaRPr lang="zh-CN" altLang="en-US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4560431" y="347501"/>
            <a:ext cx="1192345" cy="666115"/>
            <a:chOff x="2215144" y="927951"/>
            <a:chExt cx="1244730" cy="915925"/>
          </a:xfrm>
        </p:grpSpPr>
        <p:sp>
          <p:nvSpPr>
            <p:cNvPr id="46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latin typeface="Impact" panose="020B0806030902050204" pitchFamily="34" charset="0"/>
              </a:endParaRP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2393075" y="927951"/>
              <a:ext cx="1066799" cy="91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73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560431" y="2122333"/>
            <a:ext cx="1192345" cy="672217"/>
            <a:chOff x="2215144" y="1952311"/>
            <a:chExt cx="1244730" cy="924318"/>
          </a:xfrm>
        </p:grpSpPr>
        <p:sp>
          <p:nvSpPr>
            <p:cNvPr id="49" name="平行四边形 48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latin typeface="Impact" panose="020B0806030902050204" pitchFamily="34" charset="0"/>
              </a:endParaRPr>
            </a:p>
          </p:txBody>
        </p:sp>
        <p:sp>
          <p:nvSpPr>
            <p:cNvPr id="50" name="文本框 10"/>
            <p:cNvSpPr txBox="1"/>
            <p:nvPr/>
          </p:nvSpPr>
          <p:spPr>
            <a:xfrm>
              <a:off x="2393075" y="1952311"/>
              <a:ext cx="1066799" cy="91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73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560431" y="3058131"/>
            <a:ext cx="1192345" cy="666115"/>
            <a:chOff x="2215144" y="3018134"/>
            <a:chExt cx="1244730" cy="915925"/>
          </a:xfrm>
        </p:grpSpPr>
        <p:sp>
          <p:nvSpPr>
            <p:cNvPr id="52" name="平行四边形 51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latin typeface="Impact" panose="020B0806030902050204" pitchFamily="34" charset="0"/>
              </a:endParaRPr>
            </a:p>
          </p:txBody>
        </p:sp>
        <p:sp>
          <p:nvSpPr>
            <p:cNvPr id="53" name="文本框 11"/>
            <p:cNvSpPr txBox="1"/>
            <p:nvPr/>
          </p:nvSpPr>
          <p:spPr>
            <a:xfrm>
              <a:off x="2393075" y="3018134"/>
              <a:ext cx="1066799" cy="91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73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496423" y="4836797"/>
            <a:ext cx="1192345" cy="677512"/>
            <a:chOff x="2215144" y="4047039"/>
            <a:chExt cx="1244730" cy="931598"/>
          </a:xfrm>
        </p:grpSpPr>
        <p:sp>
          <p:nvSpPr>
            <p:cNvPr id="55" name="平行四边形 54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latin typeface="Impact" panose="020B0806030902050204" pitchFamily="34" charset="0"/>
              </a:endParaRPr>
            </a:p>
          </p:txBody>
        </p:sp>
        <p:sp>
          <p:nvSpPr>
            <p:cNvPr id="56" name="文本框 12"/>
            <p:cNvSpPr txBox="1"/>
            <p:nvPr/>
          </p:nvSpPr>
          <p:spPr>
            <a:xfrm>
              <a:off x="2393075" y="4047039"/>
              <a:ext cx="1066799" cy="91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73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466102" y="365249"/>
            <a:ext cx="5143000" cy="612920"/>
            <a:chOff x="4315150" y="953426"/>
            <a:chExt cx="3857250" cy="540057"/>
          </a:xfrm>
        </p:grpSpPr>
        <p:sp>
          <p:nvSpPr>
            <p:cNvPr id="61" name="矩形 60"/>
            <p:cNvSpPr/>
            <p:nvPr/>
          </p:nvSpPr>
          <p:spPr>
            <a:xfrm>
              <a:off x="4841196" y="1036090"/>
              <a:ext cx="2827147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5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466102" y="2159467"/>
            <a:ext cx="5143000" cy="612920"/>
            <a:chOff x="4315150" y="1647579"/>
            <a:chExt cx="3857250" cy="540057"/>
          </a:xfrm>
        </p:grpSpPr>
        <p:sp>
          <p:nvSpPr>
            <p:cNvPr id="64" name="矩形 63"/>
            <p:cNvSpPr/>
            <p:nvPr/>
          </p:nvSpPr>
          <p:spPr>
            <a:xfrm>
              <a:off x="4841196" y="1730243"/>
              <a:ext cx="2827147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—Python </a:t>
              </a:r>
              <a:r>
                <a:rPr lang="en-US" altLang="zh-TW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Keras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5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466102" y="3085003"/>
            <a:ext cx="5143000" cy="612920"/>
            <a:chOff x="4315150" y="2341731"/>
            <a:chExt cx="3857250" cy="540057"/>
          </a:xfrm>
        </p:grpSpPr>
        <p:sp>
          <p:nvSpPr>
            <p:cNvPr id="67" name="矩形 66"/>
            <p:cNvSpPr/>
            <p:nvPr/>
          </p:nvSpPr>
          <p:spPr>
            <a:xfrm>
              <a:off x="4841197" y="2424395"/>
              <a:ext cx="2827146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以樹莓派實作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5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402094" y="4879220"/>
            <a:ext cx="5143000" cy="612920"/>
            <a:chOff x="4315150" y="3035884"/>
            <a:chExt cx="3857250" cy="540057"/>
          </a:xfrm>
        </p:grpSpPr>
        <p:sp>
          <p:nvSpPr>
            <p:cNvPr id="70" name="矩形 69"/>
            <p:cNvSpPr/>
            <p:nvPr/>
          </p:nvSpPr>
          <p:spPr>
            <a:xfrm>
              <a:off x="4841196" y="3118548"/>
              <a:ext cx="2827147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未來展望 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5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1" name="等腰三角形 80"/>
          <p:cNvSpPr/>
          <p:nvPr/>
        </p:nvSpPr>
        <p:spPr>
          <a:xfrm>
            <a:off x="-125866" y="4437500"/>
            <a:ext cx="3458403" cy="2584187"/>
          </a:xfrm>
          <a:prstGeom prst="triangle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2" name="等腰三角形 81"/>
          <p:cNvSpPr/>
          <p:nvPr/>
        </p:nvSpPr>
        <p:spPr>
          <a:xfrm>
            <a:off x="1348800" y="5033297"/>
            <a:ext cx="2607127" cy="1948097"/>
          </a:xfrm>
          <a:prstGeom prst="triangl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9" name="组合 53">
            <a:extLst>
              <a:ext uri="{FF2B5EF4-FFF2-40B4-BE49-F238E27FC236}">
                <a16:creationId xmlns:a16="http://schemas.microsoft.com/office/drawing/2014/main" id="{833941DC-4CA6-48F7-AE24-0CAEC44FE2B8}"/>
              </a:ext>
            </a:extLst>
          </p:cNvPr>
          <p:cNvGrpSpPr/>
          <p:nvPr/>
        </p:nvGrpSpPr>
        <p:grpSpPr>
          <a:xfrm>
            <a:off x="4520807" y="5789053"/>
            <a:ext cx="1192345" cy="677512"/>
            <a:chOff x="2215144" y="4047039"/>
            <a:chExt cx="1244730" cy="931598"/>
          </a:xfrm>
        </p:grpSpPr>
        <p:sp>
          <p:nvSpPr>
            <p:cNvPr id="30" name="平行四边形 54">
              <a:extLst>
                <a:ext uri="{FF2B5EF4-FFF2-40B4-BE49-F238E27FC236}">
                  <a16:creationId xmlns:a16="http://schemas.microsoft.com/office/drawing/2014/main" id="{8EAE58C8-213D-49BB-9FC2-175CF595FB0D}"/>
                </a:ext>
              </a:extLst>
            </p:cNvPr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latin typeface="Impact" panose="020B0806030902050204" pitchFamily="34" charset="0"/>
              </a:endParaRPr>
            </a:p>
          </p:txBody>
        </p:sp>
        <p:sp>
          <p:nvSpPr>
            <p:cNvPr id="31" name="文本框 12">
              <a:extLst>
                <a:ext uri="{FF2B5EF4-FFF2-40B4-BE49-F238E27FC236}">
                  <a16:creationId xmlns:a16="http://schemas.microsoft.com/office/drawing/2014/main" id="{822518D6-89D2-4FBB-BEC4-027E4CCEB270}"/>
                </a:ext>
              </a:extLst>
            </p:cNvPr>
            <p:cNvSpPr txBox="1"/>
            <p:nvPr/>
          </p:nvSpPr>
          <p:spPr>
            <a:xfrm>
              <a:off x="2393075" y="4047039"/>
              <a:ext cx="1066799" cy="91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73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68">
            <a:extLst>
              <a:ext uri="{FF2B5EF4-FFF2-40B4-BE49-F238E27FC236}">
                <a16:creationId xmlns:a16="http://schemas.microsoft.com/office/drawing/2014/main" id="{02633982-1B23-4645-A84B-BE44EB433E52}"/>
              </a:ext>
            </a:extLst>
          </p:cNvPr>
          <p:cNvGrpSpPr/>
          <p:nvPr/>
        </p:nvGrpSpPr>
        <p:grpSpPr>
          <a:xfrm>
            <a:off x="5426478" y="5831476"/>
            <a:ext cx="5143000" cy="612920"/>
            <a:chOff x="4315150" y="3035884"/>
            <a:chExt cx="3857250" cy="540057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B920FC5-4911-416A-AFA0-224093AC43FC}"/>
                </a:ext>
              </a:extLst>
            </p:cNvPr>
            <p:cNvSpPr/>
            <p:nvPr/>
          </p:nvSpPr>
          <p:spPr>
            <a:xfrm>
              <a:off x="4841196" y="3118548"/>
              <a:ext cx="2827147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Q &amp; A 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平行四边形 70">
              <a:extLst>
                <a:ext uri="{FF2B5EF4-FFF2-40B4-BE49-F238E27FC236}">
                  <a16:creationId xmlns:a16="http://schemas.microsoft.com/office/drawing/2014/main" id="{F9B2B1BC-E6A4-450A-8BEF-DBB208B4411B}"/>
                </a:ext>
              </a:extLst>
            </p:cNvPr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5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组合 50">
            <a:extLst>
              <a:ext uri="{FF2B5EF4-FFF2-40B4-BE49-F238E27FC236}">
                <a16:creationId xmlns:a16="http://schemas.microsoft.com/office/drawing/2014/main" id="{806818B2-8551-4C7B-B1E5-58E9AB8F1B2D}"/>
              </a:ext>
            </a:extLst>
          </p:cNvPr>
          <p:cNvGrpSpPr/>
          <p:nvPr/>
        </p:nvGrpSpPr>
        <p:grpSpPr>
          <a:xfrm>
            <a:off x="4539095" y="3960339"/>
            <a:ext cx="1192345" cy="666115"/>
            <a:chOff x="2215144" y="3018134"/>
            <a:chExt cx="1244730" cy="915925"/>
          </a:xfrm>
        </p:grpSpPr>
        <p:sp>
          <p:nvSpPr>
            <p:cNvPr id="36" name="平行四边形 51">
              <a:extLst>
                <a:ext uri="{FF2B5EF4-FFF2-40B4-BE49-F238E27FC236}">
                  <a16:creationId xmlns:a16="http://schemas.microsoft.com/office/drawing/2014/main" id="{C932F19C-E6B1-4F87-8ACC-57D9ED7FF629}"/>
                </a:ext>
              </a:extLst>
            </p:cNvPr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latin typeface="Impact" panose="020B0806030902050204" pitchFamily="34" charset="0"/>
              </a:endParaRPr>
            </a:p>
          </p:txBody>
        </p:sp>
        <p:sp>
          <p:nvSpPr>
            <p:cNvPr id="37" name="文本框 11">
              <a:extLst>
                <a:ext uri="{FF2B5EF4-FFF2-40B4-BE49-F238E27FC236}">
                  <a16:creationId xmlns:a16="http://schemas.microsoft.com/office/drawing/2014/main" id="{4B0DAB9F-3360-4A0C-9F21-739FEEE48FA8}"/>
                </a:ext>
              </a:extLst>
            </p:cNvPr>
            <p:cNvSpPr txBox="1"/>
            <p:nvPr/>
          </p:nvSpPr>
          <p:spPr>
            <a:xfrm>
              <a:off x="2393075" y="3018134"/>
              <a:ext cx="1066799" cy="91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73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8" name="组合 65">
            <a:extLst>
              <a:ext uri="{FF2B5EF4-FFF2-40B4-BE49-F238E27FC236}">
                <a16:creationId xmlns:a16="http://schemas.microsoft.com/office/drawing/2014/main" id="{9008881C-A2C4-4C5F-8EA4-FE6F3B2B66ED}"/>
              </a:ext>
            </a:extLst>
          </p:cNvPr>
          <p:cNvGrpSpPr/>
          <p:nvPr/>
        </p:nvGrpSpPr>
        <p:grpSpPr>
          <a:xfrm>
            <a:off x="5444766" y="3987211"/>
            <a:ext cx="5143000" cy="612920"/>
            <a:chOff x="4315150" y="2341731"/>
            <a:chExt cx="3857250" cy="540057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C9095F8-F40E-4FD9-9955-D5E0C8CA303D}"/>
                </a:ext>
              </a:extLst>
            </p:cNvPr>
            <p:cNvSpPr/>
            <p:nvPr/>
          </p:nvSpPr>
          <p:spPr>
            <a:xfrm>
              <a:off x="4841197" y="2424395"/>
              <a:ext cx="3057623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Line </a:t>
              </a:r>
              <a:r>
                <a:rPr lang="en-US" altLang="zh-TW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ChatBot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＆ 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Grafana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平行四边形 67">
              <a:extLst>
                <a:ext uri="{FF2B5EF4-FFF2-40B4-BE49-F238E27FC236}">
                  <a16:creationId xmlns:a16="http://schemas.microsoft.com/office/drawing/2014/main" id="{25B22774-47C2-4522-B1CC-D84D0D78DAB4}"/>
                </a:ext>
              </a:extLst>
            </p:cNvPr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5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1" name="组合 44">
            <a:extLst>
              <a:ext uri="{FF2B5EF4-FFF2-40B4-BE49-F238E27FC236}">
                <a16:creationId xmlns:a16="http://schemas.microsoft.com/office/drawing/2014/main" id="{01E8FB6A-5DD5-47DD-86F3-616499CE2229}"/>
              </a:ext>
            </a:extLst>
          </p:cNvPr>
          <p:cNvGrpSpPr/>
          <p:nvPr/>
        </p:nvGrpSpPr>
        <p:grpSpPr>
          <a:xfrm>
            <a:off x="4557383" y="1240565"/>
            <a:ext cx="1192345" cy="666115"/>
            <a:chOff x="2215144" y="927951"/>
            <a:chExt cx="1244730" cy="915925"/>
          </a:xfrm>
        </p:grpSpPr>
        <p:sp>
          <p:nvSpPr>
            <p:cNvPr id="42" name="平行四边形 45">
              <a:extLst>
                <a:ext uri="{FF2B5EF4-FFF2-40B4-BE49-F238E27FC236}">
                  <a16:creationId xmlns:a16="http://schemas.microsoft.com/office/drawing/2014/main" id="{C9D1E0E0-3152-492C-ADB7-A015D187F765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latin typeface="Impact" panose="020B0806030902050204" pitchFamily="34" charset="0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8FBCA3F0-A590-41C7-9AF3-0BF7B363CD25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1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73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4" name="组合 59">
            <a:extLst>
              <a:ext uri="{FF2B5EF4-FFF2-40B4-BE49-F238E27FC236}">
                <a16:creationId xmlns:a16="http://schemas.microsoft.com/office/drawing/2014/main" id="{B18B2985-9A95-4588-A060-88A7024AFE11}"/>
              </a:ext>
            </a:extLst>
          </p:cNvPr>
          <p:cNvGrpSpPr/>
          <p:nvPr/>
        </p:nvGrpSpPr>
        <p:grpSpPr>
          <a:xfrm>
            <a:off x="5463055" y="436267"/>
            <a:ext cx="5143000" cy="1434966"/>
            <a:chOff x="4315151" y="229103"/>
            <a:chExt cx="3857250" cy="1264379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18AD7EE-8876-44DE-B037-36F752F6E109}"/>
                </a:ext>
              </a:extLst>
            </p:cNvPr>
            <p:cNvSpPr/>
            <p:nvPr/>
          </p:nvSpPr>
          <p:spPr>
            <a:xfrm>
              <a:off x="4841197" y="1036089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機器學習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—R </a:t>
              </a:r>
              <a:r>
                <a:rPr lang="en-US" altLang="zh-TW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v.s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Python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平行四边形 61">
              <a:extLst>
                <a:ext uri="{FF2B5EF4-FFF2-40B4-BE49-F238E27FC236}">
                  <a16:creationId xmlns:a16="http://schemas.microsoft.com/office/drawing/2014/main" id="{FC1A6F25-57E2-4A10-B685-F80B5EC8C2D8}"/>
                </a:ext>
              </a:extLst>
            </p:cNvPr>
            <p:cNvSpPr/>
            <p:nvPr/>
          </p:nvSpPr>
          <p:spPr>
            <a:xfrm>
              <a:off x="4315151" y="953425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135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5342D1A-D811-41F3-AB0D-6B277EB8FCBB}"/>
                </a:ext>
              </a:extLst>
            </p:cNvPr>
            <p:cNvSpPr/>
            <p:nvPr/>
          </p:nvSpPr>
          <p:spPr>
            <a:xfrm>
              <a:off x="4851025" y="229103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資料清潔、網頁爬蟲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ETL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1" grpId="0" animBg="1"/>
      <p:bldP spid="8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415425" y="3964644"/>
            <a:ext cx="11570097" cy="2663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LSTM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長短期記憶神經網路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改良自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擁有長期記憶能力的神經網路。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其做法是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建立一條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如同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輸送帶的長期記憶線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，以不同的閘門來篩選需要長期記憶的資料。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適合時間序列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的資料。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—LSTM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長短期記憶神經網路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267942" y="539627"/>
            <a:ext cx="386852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RNN(LSTM) 	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圖片 3" descr="一張含有 火車, 時鐘 的圖片&#10;&#10;自動產生的描述">
            <a:extLst>
              <a:ext uri="{FF2B5EF4-FFF2-40B4-BE49-F238E27FC236}">
                <a16:creationId xmlns:a16="http://schemas.microsoft.com/office/drawing/2014/main" id="{A116E7EA-5C91-4F3E-8231-C03FAEA51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37" y="1518194"/>
            <a:ext cx="7942133" cy="208679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32709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2F537E0-1862-4E34-9133-46FC40770382}"/>
              </a:ext>
            </a:extLst>
          </p:cNvPr>
          <p:cNvSpPr txBox="1">
            <a:spLocks/>
          </p:cNvSpPr>
          <p:nvPr/>
        </p:nvSpPr>
        <p:spPr>
          <a:xfrm>
            <a:off x="267942" y="1343998"/>
            <a:ext cx="10542933" cy="1123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LSTM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所輸入的資料與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MLP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需要多一個資訊傳輸的維度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—LSTM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長短期記憶神經網路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234546" y="598937"/>
            <a:ext cx="3956937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LSTM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資料處理</a:t>
            </a:r>
            <a:endParaRPr lang="en-US" altLang="zh-TW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FBD2EB3-A712-4FFC-8ED2-FA0532E0F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0" y="2954069"/>
            <a:ext cx="7607691" cy="1016052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59528020-5B3B-4AB2-9E8E-A18E3F7C25CB}"/>
              </a:ext>
            </a:extLst>
          </p:cNvPr>
          <p:cNvSpPr txBox="1"/>
          <p:nvPr/>
        </p:nvSpPr>
        <p:spPr>
          <a:xfrm>
            <a:off x="542252" y="477954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筆數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B50557EB-E19E-4F5E-AF40-9FBEE21D1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78" y="4112596"/>
            <a:ext cx="5021717" cy="2207185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55EA6CD-DF37-4B61-A2A2-0FB7F55CD5D3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flipV="1">
            <a:off x="865418" y="3895212"/>
            <a:ext cx="1574804" cy="8843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FBD4AE4C-4956-4FF7-9A2F-592178D48E59}"/>
              </a:ext>
            </a:extLst>
          </p:cNvPr>
          <p:cNvSpPr/>
          <p:nvPr/>
        </p:nvSpPr>
        <p:spPr>
          <a:xfrm>
            <a:off x="2121266" y="3628103"/>
            <a:ext cx="637911" cy="267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2313557-1BAC-460C-8398-5820ED61A7A2}"/>
              </a:ext>
            </a:extLst>
          </p:cNvPr>
          <p:cNvSpPr txBox="1"/>
          <p:nvPr/>
        </p:nvSpPr>
        <p:spPr>
          <a:xfrm>
            <a:off x="2348830" y="477954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時間序列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小時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B79A3CDD-E1F9-43BB-B0A0-E00E1570A535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V="1">
            <a:off x="2931682" y="3895726"/>
            <a:ext cx="7601" cy="8838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D4B5F5C3-C68B-4C50-8768-71CDBEE0A6BC}"/>
              </a:ext>
            </a:extLst>
          </p:cNvPr>
          <p:cNvSpPr/>
          <p:nvPr/>
        </p:nvSpPr>
        <p:spPr>
          <a:xfrm>
            <a:off x="2765426" y="3629025"/>
            <a:ext cx="347713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F1829E5-3E34-49DD-9EF2-0A8C94ED3DE3}"/>
              </a:ext>
            </a:extLst>
          </p:cNvPr>
          <p:cNvSpPr txBox="1"/>
          <p:nvPr/>
        </p:nvSpPr>
        <p:spPr>
          <a:xfrm>
            <a:off x="4674781" y="4790435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特徵數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(X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變數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939231DD-E003-4369-9943-BDEA93D8488D}"/>
              </a:ext>
            </a:extLst>
          </p:cNvPr>
          <p:cNvCxnSpPr>
            <a:cxnSpLocks/>
            <a:stCxn id="40" idx="0"/>
            <a:endCxn id="51" idx="2"/>
          </p:cNvCxnSpPr>
          <p:nvPr/>
        </p:nvCxnSpPr>
        <p:spPr>
          <a:xfrm flipH="1" flipV="1">
            <a:off x="3293246" y="3895211"/>
            <a:ext cx="1856185" cy="8952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FA39F89-E628-4A3F-B624-E6C5906C076D}"/>
              </a:ext>
            </a:extLst>
          </p:cNvPr>
          <p:cNvSpPr/>
          <p:nvPr/>
        </p:nvSpPr>
        <p:spPr>
          <a:xfrm>
            <a:off x="3119389" y="3628102"/>
            <a:ext cx="347714" cy="267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9764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2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2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125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25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5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250"/>
                            </p:stCondLst>
                            <p:childTnLst>
                              <p:par>
                                <p:cTn id="8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1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50"/>
                            </p:stCondLst>
                            <p:childTnLst>
                              <p:par>
                                <p:cTn id="9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125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125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250"/>
                            </p:stCondLst>
                            <p:childTnLst>
                              <p:par>
                                <p:cTn id="9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75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1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750"/>
                            </p:stCondLst>
                            <p:childTnLst>
                              <p:par>
                                <p:cTn id="1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250"/>
                            </p:stCondLst>
                            <p:childTnLst>
                              <p:par>
                                <p:cTn id="131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1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500"/>
                            </p:stCondLst>
                            <p:childTnLst>
                              <p:par>
                                <p:cTn id="135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750"/>
                            </p:stCondLst>
                            <p:childTnLst>
                              <p:par>
                                <p:cTn id="139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3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1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250"/>
                            </p:stCondLst>
                            <p:childTnLst>
                              <p:par>
                                <p:cTn id="147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32" grpId="1"/>
      <p:bldP spid="32" grpId="2"/>
      <p:bldP spid="32" grpId="3"/>
      <p:bldP spid="32" grpId="4"/>
      <p:bldP spid="36" grpId="0" animBg="1"/>
      <p:bldP spid="36" grpId="1" animBg="1"/>
      <p:bldP spid="36" grpId="2" animBg="1"/>
      <p:bldP spid="36" grpId="3" animBg="1"/>
      <p:bldP spid="37" grpId="0"/>
      <p:bldP spid="37" grpId="1"/>
      <p:bldP spid="37" grpId="2"/>
      <p:bldP spid="37" grpId="3"/>
      <p:bldP spid="37" grpId="4"/>
      <p:bldP spid="39" grpId="0" animBg="1"/>
      <p:bldP spid="39" grpId="1" animBg="1"/>
      <p:bldP spid="39" grpId="2" animBg="1"/>
      <p:bldP spid="39" grpId="3" animBg="1"/>
      <p:bldP spid="40" grpId="0"/>
      <p:bldP spid="40" grpId="1"/>
      <p:bldP spid="40" grpId="2"/>
      <p:bldP spid="40" grpId="3"/>
      <p:bldP spid="40" grpId="4"/>
      <p:bldP spid="51" grpId="0" animBg="1"/>
      <p:bldP spid="51" grpId="1" animBg="1"/>
      <p:bldP spid="51" grpId="2" animBg="1"/>
      <p:bldP spid="51" grpId="3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—LSTM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長短期記憶神經網路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24500F3-8C77-4E71-BB2D-234910E97B25}"/>
              </a:ext>
            </a:extLst>
          </p:cNvPr>
          <p:cNvSpPr txBox="1"/>
          <p:nvPr/>
        </p:nvSpPr>
        <p:spPr>
          <a:xfrm>
            <a:off x="67747" y="648488"/>
            <a:ext cx="4570928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訓練過程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以龍潭站為例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1B91F66-D2AC-4768-950D-9977CBD23E31}"/>
              </a:ext>
            </a:extLst>
          </p:cNvPr>
          <p:cNvSpPr txBox="1"/>
          <p:nvPr/>
        </p:nvSpPr>
        <p:spPr>
          <a:xfrm>
            <a:off x="174505" y="15861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訓練次數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BDC4B62-D6DE-465E-A3FD-7FAC61B5F4BF}"/>
              </a:ext>
            </a:extLst>
          </p:cNvPr>
          <p:cNvSpPr txBox="1"/>
          <p:nvPr/>
        </p:nvSpPr>
        <p:spPr>
          <a:xfrm>
            <a:off x="6265334" y="327852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DF4FCD1-4FD0-41D4-BBE7-9A730FA9ED4C}"/>
              </a:ext>
            </a:extLst>
          </p:cNvPr>
          <p:cNvSpPr txBox="1"/>
          <p:nvPr/>
        </p:nvSpPr>
        <p:spPr>
          <a:xfrm>
            <a:off x="6383195" y="338545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723F324-DDDC-47BC-A1B4-BB16567644F1}"/>
              </a:ext>
            </a:extLst>
          </p:cNvPr>
          <p:cNvSpPr txBox="1"/>
          <p:nvPr/>
        </p:nvSpPr>
        <p:spPr>
          <a:xfrm>
            <a:off x="446413" y="5639557"/>
            <a:ext cx="461665" cy="12793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訓練結果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B672EDB-AB0F-4EE4-A47B-D120C7BEB366}"/>
              </a:ext>
            </a:extLst>
          </p:cNvPr>
          <p:cNvSpPr txBox="1"/>
          <p:nvPr/>
        </p:nvSpPr>
        <p:spPr>
          <a:xfrm>
            <a:off x="8263873" y="326395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1.162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F52E352-F78B-47D1-B08F-A9EEF0F545F0}"/>
              </a:ext>
            </a:extLst>
          </p:cNvPr>
          <p:cNvSpPr txBox="1"/>
          <p:nvPr/>
        </p:nvSpPr>
        <p:spPr>
          <a:xfrm>
            <a:off x="8396888" y="33671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54.44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pic>
        <p:nvPicPr>
          <p:cNvPr id="26" name="內容版面配置區 3">
            <a:extLst>
              <a:ext uri="{FF2B5EF4-FFF2-40B4-BE49-F238E27FC236}">
                <a16:creationId xmlns:a16="http://schemas.microsoft.com/office/drawing/2014/main" id="{ECC1B58B-D40C-475A-A554-A8DE3F691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1" y="2051542"/>
            <a:ext cx="5232793" cy="3492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3C729FD-3009-47E7-A454-7DEC65F8D62C}"/>
              </a:ext>
            </a:extLst>
          </p:cNvPr>
          <p:cNvSpPr/>
          <p:nvPr/>
        </p:nvSpPr>
        <p:spPr>
          <a:xfrm>
            <a:off x="267942" y="2024352"/>
            <a:ext cx="538303" cy="3529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780B25E0-F86C-4E83-810B-9A07F8C9F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2" y="5639556"/>
            <a:ext cx="5687623" cy="10440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F0517D66-269A-4945-97BD-51270F86D887}"/>
              </a:ext>
            </a:extLst>
          </p:cNvPr>
          <p:cNvSpPr/>
          <p:nvPr/>
        </p:nvSpPr>
        <p:spPr>
          <a:xfrm>
            <a:off x="915284" y="6414034"/>
            <a:ext cx="4675891" cy="238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B4E20B82-0A13-4035-91A6-27C426DB2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128" y="716295"/>
            <a:ext cx="3664481" cy="249112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FC1FC855-A69B-4C74-904A-D3DE9650D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125" y="3824902"/>
            <a:ext cx="3592926" cy="2484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54113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9" grpId="0"/>
      <p:bldP spid="32" grpId="0"/>
      <p:bldP spid="34" grpId="0"/>
      <p:bldP spid="34" grpId="1"/>
      <p:bldP spid="36" grpId="0"/>
      <p:bldP spid="36" grpId="1"/>
      <p:bldP spid="36" grpId="2"/>
      <p:bldP spid="37" grpId="0"/>
      <p:bldP spid="37" grpId="1"/>
      <p:bldP spid="37" grpId="2"/>
      <p:bldP spid="30" grpId="0" animBg="1"/>
      <p:bldP spid="30" grpId="1" animBg="1"/>
      <p:bldP spid="35" grpId="0" animBg="1"/>
      <p:bldP spid="35" grpId="1" animBg="1"/>
      <p:bldP spid="35" grpId="2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—LSTM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長短期記憶神經網路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24500F3-8C77-4E71-BB2D-234910E97B25}"/>
              </a:ext>
            </a:extLst>
          </p:cNvPr>
          <p:cNvSpPr txBox="1"/>
          <p:nvPr/>
        </p:nvSpPr>
        <p:spPr>
          <a:xfrm>
            <a:off x="-380980" y="566494"/>
            <a:ext cx="613846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各站訓練結果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(1/2)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0A64F96-7E66-4D92-A540-72080B902746}"/>
              </a:ext>
            </a:extLst>
          </p:cNvPr>
          <p:cNvSpPr txBox="1"/>
          <p:nvPr/>
        </p:nvSpPr>
        <p:spPr>
          <a:xfrm>
            <a:off x="1410655" y="1228873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中壢測站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65F8ACD-A0FF-4F10-9B5C-AFE9B487447D}"/>
              </a:ext>
            </a:extLst>
          </p:cNvPr>
          <p:cNvSpPr txBox="1"/>
          <p:nvPr/>
        </p:nvSpPr>
        <p:spPr>
          <a:xfrm>
            <a:off x="6842709" y="1228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觀音測站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37F12D-C665-4C05-AD03-64E0038685C7}"/>
              </a:ext>
            </a:extLst>
          </p:cNvPr>
          <p:cNvSpPr txBox="1"/>
          <p:nvPr/>
        </p:nvSpPr>
        <p:spPr>
          <a:xfrm>
            <a:off x="9084075" y="228540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BC2DE84-D873-42D8-8A44-EB6C49F6011F}"/>
              </a:ext>
            </a:extLst>
          </p:cNvPr>
          <p:cNvSpPr txBox="1"/>
          <p:nvPr/>
        </p:nvSpPr>
        <p:spPr>
          <a:xfrm>
            <a:off x="9585814" y="251748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67.57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09C6737-7DC0-4402-8C4C-DBE626B06F69}"/>
              </a:ext>
            </a:extLst>
          </p:cNvPr>
          <p:cNvSpPr txBox="1"/>
          <p:nvPr/>
        </p:nvSpPr>
        <p:spPr>
          <a:xfrm>
            <a:off x="3548865" y="228540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1403802-AD67-43A6-BBE4-A9E785C341E2}"/>
              </a:ext>
            </a:extLst>
          </p:cNvPr>
          <p:cNvSpPr txBox="1"/>
          <p:nvPr/>
        </p:nvSpPr>
        <p:spPr>
          <a:xfrm>
            <a:off x="3914340" y="257673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71.63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6652805-2312-4435-98CC-6930D7CF3592}"/>
              </a:ext>
            </a:extLst>
          </p:cNvPr>
          <p:cNvSpPr txBox="1"/>
          <p:nvPr/>
        </p:nvSpPr>
        <p:spPr>
          <a:xfrm>
            <a:off x="9084075" y="4455321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E92779A-BE32-4C94-BA14-53133C9B1A6D}"/>
              </a:ext>
            </a:extLst>
          </p:cNvPr>
          <p:cNvSpPr txBox="1"/>
          <p:nvPr/>
        </p:nvSpPr>
        <p:spPr>
          <a:xfrm>
            <a:off x="9450360" y="479862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0.8756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2B47C59-7A16-483F-811A-9BD43BA808CA}"/>
              </a:ext>
            </a:extLst>
          </p:cNvPr>
          <p:cNvSpPr txBox="1"/>
          <p:nvPr/>
        </p:nvSpPr>
        <p:spPr>
          <a:xfrm>
            <a:off x="3548865" y="444313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D0AE0C9-2FDA-41F6-BB54-22CC52DEF470}"/>
              </a:ext>
            </a:extLst>
          </p:cNvPr>
          <p:cNvSpPr txBox="1"/>
          <p:nvPr/>
        </p:nvSpPr>
        <p:spPr>
          <a:xfrm>
            <a:off x="3914339" y="482465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0.6824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2D7A29C-93F5-4768-AC95-714DE0EA2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3" y="5852851"/>
            <a:ext cx="3572535" cy="7200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C2539D9-4436-4D39-86EB-3A6B8F78A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21" y="5823321"/>
            <a:ext cx="3763299" cy="7200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9CC2A3D9-7153-47C8-9501-38A437DEE8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3" y="1556002"/>
            <a:ext cx="3000087" cy="20880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0E41AD45-950A-4B94-AF3A-15A8AAB7B3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2" y="3782554"/>
            <a:ext cx="2967943" cy="20880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4E00FEA-751F-4592-BB27-8D01AEE705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79" y="1532734"/>
            <a:ext cx="3068387" cy="208800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CA1E2CB3-6A1C-4DA4-A68A-B84DADCBFB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71" y="3754627"/>
            <a:ext cx="3012686" cy="20880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9944AB99-1FC3-4392-AAB9-71E237D26E05}"/>
              </a:ext>
            </a:extLst>
          </p:cNvPr>
          <p:cNvSpPr/>
          <p:nvPr/>
        </p:nvSpPr>
        <p:spPr>
          <a:xfrm>
            <a:off x="132113" y="6362333"/>
            <a:ext cx="3782226" cy="238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C16897-C690-4C54-A39F-9911F91CB898}"/>
              </a:ext>
            </a:extLst>
          </p:cNvPr>
          <p:cNvSpPr/>
          <p:nvPr/>
        </p:nvSpPr>
        <p:spPr>
          <a:xfrm>
            <a:off x="5338221" y="6320081"/>
            <a:ext cx="3467902" cy="223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1207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2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50"/>
                            </p:stCondLst>
                            <p:childTnLst>
                              <p:par>
                                <p:cTn id="7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12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50"/>
                            </p:stCondLst>
                            <p:childTnLst>
                              <p:par>
                                <p:cTn id="8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125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125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5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000"/>
                            </p:stCondLst>
                            <p:childTnLst>
                              <p:par>
                                <p:cTn id="1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5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38" grpId="0"/>
      <p:bldP spid="44" grpId="0"/>
      <p:bldP spid="45" grpId="0"/>
      <p:bldP spid="45" grpId="1"/>
      <p:bldP spid="45" grpId="2"/>
      <p:bldP spid="46" grpId="0"/>
      <p:bldP spid="47" grpId="0"/>
      <p:bldP spid="47" grpId="1"/>
      <p:bldP spid="47" grpId="2"/>
      <p:bldP spid="48" grpId="0"/>
      <p:bldP spid="49" grpId="0"/>
      <p:bldP spid="49" grpId="1"/>
      <p:bldP spid="49" grpId="2"/>
      <p:bldP spid="50" grpId="0"/>
      <p:bldP spid="51" grpId="0"/>
      <p:bldP spid="51" grpId="1"/>
      <p:bldP spid="51" grpId="2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—LSTM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長短期記憶神經網路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24500F3-8C77-4E71-BB2D-234910E97B25}"/>
              </a:ext>
            </a:extLst>
          </p:cNvPr>
          <p:cNvSpPr txBox="1"/>
          <p:nvPr/>
        </p:nvSpPr>
        <p:spPr>
          <a:xfrm>
            <a:off x="-380980" y="566494"/>
            <a:ext cx="613846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各站訓練結果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(2/2)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0A64F96-7E66-4D92-A540-72080B902746}"/>
              </a:ext>
            </a:extLst>
          </p:cNvPr>
          <p:cNvSpPr txBox="1"/>
          <p:nvPr/>
        </p:nvSpPr>
        <p:spPr>
          <a:xfrm>
            <a:off x="1410655" y="1228873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平鎮測站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65F8ACD-A0FF-4F10-9B5C-AFE9B487447D}"/>
              </a:ext>
            </a:extLst>
          </p:cNvPr>
          <p:cNvSpPr txBox="1"/>
          <p:nvPr/>
        </p:nvSpPr>
        <p:spPr>
          <a:xfrm>
            <a:off x="6842709" y="1228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桃園測站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37F12D-C665-4C05-AD03-64E0038685C7}"/>
              </a:ext>
            </a:extLst>
          </p:cNvPr>
          <p:cNvSpPr txBox="1"/>
          <p:nvPr/>
        </p:nvSpPr>
        <p:spPr>
          <a:xfrm>
            <a:off x="9084075" y="228540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BC2DE84-D873-42D8-8A44-EB6C49F6011F}"/>
              </a:ext>
            </a:extLst>
          </p:cNvPr>
          <p:cNvSpPr txBox="1"/>
          <p:nvPr/>
        </p:nvSpPr>
        <p:spPr>
          <a:xfrm>
            <a:off x="9585814" y="251748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72.99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09C6737-7DC0-4402-8C4C-DBE626B06F69}"/>
              </a:ext>
            </a:extLst>
          </p:cNvPr>
          <p:cNvSpPr txBox="1"/>
          <p:nvPr/>
        </p:nvSpPr>
        <p:spPr>
          <a:xfrm>
            <a:off x="3548865" y="228540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(Accuracy)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1403802-AD67-43A6-BBE4-A9E785C341E2}"/>
              </a:ext>
            </a:extLst>
          </p:cNvPr>
          <p:cNvSpPr txBox="1"/>
          <p:nvPr/>
        </p:nvSpPr>
        <p:spPr>
          <a:xfrm>
            <a:off x="3914340" y="257673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71.04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％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6652805-2312-4435-98CC-6930D7CF3592}"/>
              </a:ext>
            </a:extLst>
          </p:cNvPr>
          <p:cNvSpPr txBox="1"/>
          <p:nvPr/>
        </p:nvSpPr>
        <p:spPr>
          <a:xfrm>
            <a:off x="9084075" y="4455321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E92779A-BE32-4C94-BA14-53133C9B1A6D}"/>
              </a:ext>
            </a:extLst>
          </p:cNvPr>
          <p:cNvSpPr txBox="1"/>
          <p:nvPr/>
        </p:nvSpPr>
        <p:spPr>
          <a:xfrm>
            <a:off x="9450360" y="479862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0.6507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2B47C59-7A16-483F-811A-9BD43BA808CA}"/>
              </a:ext>
            </a:extLst>
          </p:cNvPr>
          <p:cNvSpPr txBox="1"/>
          <p:nvPr/>
        </p:nvSpPr>
        <p:spPr>
          <a:xfrm>
            <a:off x="3548865" y="444313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損失函數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(Loss)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D0AE0C9-2FDA-41F6-BB54-22CC52DEF470}"/>
              </a:ext>
            </a:extLst>
          </p:cNvPr>
          <p:cNvSpPr txBox="1"/>
          <p:nvPr/>
        </p:nvSpPr>
        <p:spPr>
          <a:xfrm>
            <a:off x="3914339" y="482465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0.6908</a:t>
            </a:r>
            <a:endParaRPr lang="zh-TW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CFB5C20-1F67-49AC-A81D-7EED25159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2" y="1717400"/>
            <a:ext cx="3016825" cy="2088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6CC98F2-F6AF-4393-A7B8-3124D5A53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8" y="3754627"/>
            <a:ext cx="3030239" cy="20880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F10D1B5-24DF-4676-9A17-C965427DB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8" y="5931506"/>
            <a:ext cx="3693601" cy="7200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9944AB99-1FC3-4392-AAB9-71E237D26E05}"/>
              </a:ext>
            </a:extLst>
          </p:cNvPr>
          <p:cNvSpPr/>
          <p:nvPr/>
        </p:nvSpPr>
        <p:spPr>
          <a:xfrm>
            <a:off x="132113" y="6362333"/>
            <a:ext cx="3782226" cy="238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94054AE8-7E0D-4DAF-9CD2-BB6DE25AA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22" y="5821008"/>
            <a:ext cx="3827074" cy="7200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E02F824A-BFF8-4805-B4AA-301327101A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836" y="1666627"/>
            <a:ext cx="3120694" cy="20880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3437FF2A-3767-4D7E-BAA9-4BD6483F98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64" y="3754627"/>
            <a:ext cx="3046852" cy="2088000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9BC16897-C690-4C54-A39F-9911F91CB898}"/>
              </a:ext>
            </a:extLst>
          </p:cNvPr>
          <p:cNvSpPr/>
          <p:nvPr/>
        </p:nvSpPr>
        <p:spPr>
          <a:xfrm>
            <a:off x="5338221" y="6320081"/>
            <a:ext cx="3467902" cy="223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1828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2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50"/>
                            </p:stCondLst>
                            <p:childTnLst>
                              <p:par>
                                <p:cTn id="7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50"/>
                            </p:stCondLst>
                            <p:childTnLst>
                              <p:par>
                                <p:cTn id="8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12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1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5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000"/>
                            </p:stCondLst>
                            <p:childTnLst>
                              <p:par>
                                <p:cTn id="1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5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38" grpId="0"/>
      <p:bldP spid="44" grpId="0"/>
      <p:bldP spid="45" grpId="0"/>
      <p:bldP spid="45" grpId="1"/>
      <p:bldP spid="45" grpId="2"/>
      <p:bldP spid="46" grpId="0"/>
      <p:bldP spid="47" grpId="0"/>
      <p:bldP spid="47" grpId="1"/>
      <p:bldP spid="47" grpId="2"/>
      <p:bldP spid="48" grpId="0"/>
      <p:bldP spid="49" grpId="0"/>
      <p:bldP spid="49" grpId="1"/>
      <p:bldP spid="49" grpId="2"/>
      <p:bldP spid="50" grpId="0"/>
      <p:bldP spid="51" grpId="0"/>
      <p:bldP spid="51" grpId="1"/>
      <p:bldP spid="51" grpId="2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—LSTM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長短期記憶神經網路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24500F3-8C77-4E71-BB2D-234910E97B25}"/>
              </a:ext>
            </a:extLst>
          </p:cNvPr>
          <p:cNvSpPr txBox="1"/>
          <p:nvPr/>
        </p:nvSpPr>
        <p:spPr>
          <a:xfrm>
            <a:off x="-380980" y="566494"/>
            <a:ext cx="613846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各站結果比較</a:t>
            </a:r>
            <a:endParaRPr lang="en-US" altLang="zh-TW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F824300-4EA3-45B7-983F-5E2AFCBEA1DF}"/>
              </a:ext>
            </a:extLst>
          </p:cNvPr>
          <p:cNvSpPr txBox="1"/>
          <p:nvPr/>
        </p:nvSpPr>
        <p:spPr>
          <a:xfrm>
            <a:off x="267942" y="2474893"/>
            <a:ext cx="5501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比較之後除了龍潭站以外，</a:t>
            </a:r>
            <a:endParaRPr lang="en-US" altLang="zh-TW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其他站的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LSTM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預測結果優於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MLP</a:t>
            </a:r>
            <a:endParaRPr lang="zh-TW" altLang="en-US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5A58824F-5EDD-4F68-A1D9-E0A5CA126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393490"/>
              </p:ext>
            </p:extLst>
          </p:nvPr>
        </p:nvGraphicFramePr>
        <p:xfrm>
          <a:off x="5859040" y="1853467"/>
          <a:ext cx="4715838" cy="2597935"/>
        </p:xfrm>
        <a:graphic>
          <a:graphicData uri="http://schemas.openxmlformats.org/drawingml/2006/table">
            <a:tbl>
              <a:tblPr firstRow="1" bandRow="1"/>
              <a:tblGrid>
                <a:gridCol w="1571946">
                  <a:extLst>
                    <a:ext uri="{9D8B030D-6E8A-4147-A177-3AD203B41FA5}">
                      <a16:colId xmlns:a16="http://schemas.microsoft.com/office/drawing/2014/main" val="2395096174"/>
                    </a:ext>
                  </a:extLst>
                </a:gridCol>
                <a:gridCol w="1571946">
                  <a:extLst>
                    <a:ext uri="{9D8B030D-6E8A-4147-A177-3AD203B41FA5}">
                      <a16:colId xmlns:a16="http://schemas.microsoft.com/office/drawing/2014/main" val="2214476121"/>
                    </a:ext>
                  </a:extLst>
                </a:gridCol>
                <a:gridCol w="1571946">
                  <a:extLst>
                    <a:ext uri="{9D8B030D-6E8A-4147-A177-3AD203B41FA5}">
                      <a16:colId xmlns:a16="http://schemas.microsoft.com/office/drawing/2014/main" val="2756893137"/>
                    </a:ext>
                  </a:extLst>
                </a:gridCol>
              </a:tblGrid>
              <a:tr h="3338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dirty="0"/>
                        <a:t>測站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MLP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LSTM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537434"/>
                  </a:ext>
                </a:extLst>
              </a:tr>
              <a:tr h="4464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dirty="0"/>
                        <a:t>龍潭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67.57%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54.43%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50628"/>
                  </a:ext>
                </a:extLst>
              </a:tr>
              <a:tr h="4464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dirty="0"/>
                        <a:t>中壢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70.64%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71.63%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036081"/>
                  </a:ext>
                </a:extLst>
              </a:tr>
              <a:tr h="4464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dirty="0"/>
                        <a:t>平鎮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65.96%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71.04%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691251"/>
                  </a:ext>
                </a:extLst>
              </a:tr>
              <a:tr h="4464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dirty="0"/>
                        <a:t>桃園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65.18%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72.99%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17265"/>
                  </a:ext>
                </a:extLst>
              </a:tr>
              <a:tr h="4464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dirty="0"/>
                        <a:t>觀音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64.46%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dirty="0"/>
                        <a:t>67.57%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545427"/>
                  </a:ext>
                </a:extLst>
              </a:tr>
            </a:tbl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9944AB99-1FC3-4392-AAB9-71E237D26E05}"/>
              </a:ext>
            </a:extLst>
          </p:cNvPr>
          <p:cNvSpPr/>
          <p:nvPr/>
        </p:nvSpPr>
        <p:spPr>
          <a:xfrm>
            <a:off x="7433187" y="2236358"/>
            <a:ext cx="1543666" cy="418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0B2FE77-BDE6-44AF-AC31-34307514C93A}"/>
              </a:ext>
            </a:extLst>
          </p:cNvPr>
          <p:cNvSpPr/>
          <p:nvPr/>
        </p:nvSpPr>
        <p:spPr>
          <a:xfrm>
            <a:off x="9031212" y="2683725"/>
            <a:ext cx="1543666" cy="418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E9DB20F-F057-442A-9BF6-60F4BE0EBFBA}"/>
              </a:ext>
            </a:extLst>
          </p:cNvPr>
          <p:cNvSpPr/>
          <p:nvPr/>
        </p:nvSpPr>
        <p:spPr>
          <a:xfrm>
            <a:off x="9031212" y="3102076"/>
            <a:ext cx="1543666" cy="418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446AB5D-470C-4E8A-95EE-3036E572A8BE}"/>
              </a:ext>
            </a:extLst>
          </p:cNvPr>
          <p:cNvSpPr/>
          <p:nvPr/>
        </p:nvSpPr>
        <p:spPr>
          <a:xfrm>
            <a:off x="9031212" y="3520427"/>
            <a:ext cx="1543666" cy="418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E9B1C06-98AE-49AF-AF6C-516B4DD21843}"/>
              </a:ext>
            </a:extLst>
          </p:cNvPr>
          <p:cNvSpPr/>
          <p:nvPr/>
        </p:nvSpPr>
        <p:spPr>
          <a:xfrm>
            <a:off x="9031212" y="3938778"/>
            <a:ext cx="1543666" cy="418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46460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50"/>
                            </p:stCondLst>
                            <p:childTnLst>
                              <p:par>
                                <p:cTn id="5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25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125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50"/>
                            </p:stCondLst>
                            <p:childTnLst>
                              <p:par>
                                <p:cTn id="7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125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  <p:bldP spid="52" grpId="0" animBg="1"/>
      <p:bldP spid="52" grpId="1" animBg="1"/>
      <p:bldP spid="52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深度學習</a:t>
              </a: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—LSTM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長短期記憶神經網路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報告人：周則言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24500F3-8C77-4E71-BB2D-234910E97B25}"/>
              </a:ext>
            </a:extLst>
          </p:cNvPr>
          <p:cNvSpPr txBox="1"/>
          <p:nvPr/>
        </p:nvSpPr>
        <p:spPr>
          <a:xfrm>
            <a:off x="-380980" y="566494"/>
            <a:ext cx="613846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問題與討論</a:t>
            </a:r>
            <a:endParaRPr lang="en-US" altLang="zh-TW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F824300-4EA3-45B7-983F-5E2AFCBEA1DF}"/>
              </a:ext>
            </a:extLst>
          </p:cNvPr>
          <p:cNvSpPr txBox="1"/>
          <p:nvPr/>
        </p:nvSpPr>
        <p:spPr>
          <a:xfrm>
            <a:off x="267943" y="2474893"/>
            <a:ext cx="53069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測試集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準確度優於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訓練集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TW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在資料分割方面</a:t>
            </a:r>
            <a:r>
              <a:rPr lang="zh-TW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仍須</a:t>
            </a:r>
            <a:r>
              <a:rPr lang="zh-TW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做</a:t>
            </a:r>
            <a:r>
              <a:rPr lang="zh-TW" altLang="en-US" sz="280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調整</a:t>
            </a:r>
            <a:endParaRPr lang="zh-TW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32992D97-C658-4202-A230-A1EB9984C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208"/>
            <a:ext cx="5023542" cy="340073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70750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354902" y="1593655"/>
            <a:ext cx="2812747" cy="2101740"/>
          </a:xfrm>
          <a:prstGeom prst="triangl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4331735" y="2800098"/>
            <a:ext cx="3528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物聯網</a:t>
            </a:r>
            <a:r>
              <a:rPr lang="en-US" altLang="zh-TW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實作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384747" y="2655849"/>
            <a:ext cx="2069408" cy="1546303"/>
          </a:xfrm>
          <a:prstGeom prst="triangl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等腰三角形 6"/>
          <p:cNvSpPr/>
          <p:nvPr/>
        </p:nvSpPr>
        <p:spPr>
          <a:xfrm rot="5400000">
            <a:off x="-436508" y="2327919"/>
            <a:ext cx="3458403" cy="2584187"/>
          </a:xfrm>
          <a:prstGeom prst="triangle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7928" y="2883669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4877" y="3668499"/>
            <a:ext cx="6902246" cy="565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安裝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PMS5003T 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感測器，接收室內之懸浮微粒，並與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串流，俾使後端系統順利接收資料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2A3C94C-9ADD-439E-9E64-F922543FDF9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F6F73F7-8146-4BCF-AF72-A958DAD6CF9B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B22569-83A0-4414-B935-F516147AA2C5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3" name="文本占位符 3">
              <a:extLst>
                <a:ext uri="{FF2B5EF4-FFF2-40B4-BE49-F238E27FC236}">
                  <a16:creationId xmlns:a16="http://schemas.microsoft.com/office/drawing/2014/main" id="{5693A0A3-EBE0-4966-BB21-468A88678BCA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6" grpId="0" bldLvl="0" animBg="1"/>
      <p:bldP spid="7" grpId="0" bldLvl="0" animBg="1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物聯網架構圖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3882573" y="539627"/>
            <a:ext cx="4276207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IoT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架構圖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內容版面配置區 3">
            <a:extLst>
              <a:ext uri="{FF2B5EF4-FFF2-40B4-BE49-F238E27FC236}">
                <a16:creationId xmlns:a16="http://schemas.microsoft.com/office/drawing/2014/main" id="{E6FF5A2B-B175-4A78-BA3F-DEFDCCA55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34" t="6621" r="59058" b="5537"/>
          <a:stretch/>
        </p:blipFill>
        <p:spPr>
          <a:xfrm>
            <a:off x="389269" y="1970116"/>
            <a:ext cx="1133384" cy="144641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FB712A-597F-4F1C-B81A-A03456C78A79}"/>
              </a:ext>
            </a:extLst>
          </p:cNvPr>
          <p:cNvSpPr txBox="1"/>
          <p:nvPr/>
        </p:nvSpPr>
        <p:spPr>
          <a:xfrm>
            <a:off x="336110" y="331000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PMS5003T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向右箭號 5">
            <a:extLst>
              <a:ext uri="{FF2B5EF4-FFF2-40B4-BE49-F238E27FC236}">
                <a16:creationId xmlns:a16="http://schemas.microsoft.com/office/drawing/2014/main" id="{C5DEE91C-936E-4F81-AC5B-9FC04CF01083}"/>
              </a:ext>
            </a:extLst>
          </p:cNvPr>
          <p:cNvSpPr/>
          <p:nvPr/>
        </p:nvSpPr>
        <p:spPr>
          <a:xfrm>
            <a:off x="1658939" y="2512521"/>
            <a:ext cx="972589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49F8AE-28B9-46B6-A220-BAA7D14AE045}"/>
              </a:ext>
            </a:extLst>
          </p:cNvPr>
          <p:cNvSpPr txBox="1"/>
          <p:nvPr/>
        </p:nvSpPr>
        <p:spPr>
          <a:xfrm>
            <a:off x="337407" y="1627475"/>
            <a:ext cx="264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溫度、濕度、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5D3F54B-5C20-448E-9542-4A5B98C292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9" b="27158"/>
          <a:stretch/>
        </p:blipFill>
        <p:spPr>
          <a:xfrm>
            <a:off x="4872393" y="1970116"/>
            <a:ext cx="3113028" cy="1421475"/>
          </a:xfrm>
          <a:prstGeom prst="rect">
            <a:avLst/>
          </a:prstGeom>
        </p:spPr>
      </p:pic>
      <p:sp>
        <p:nvSpPr>
          <p:cNvPr id="32" name="向右箭號 9">
            <a:extLst>
              <a:ext uri="{FF2B5EF4-FFF2-40B4-BE49-F238E27FC236}">
                <a16:creationId xmlns:a16="http://schemas.microsoft.com/office/drawing/2014/main" id="{D8ED6F3C-66CE-4F5E-AFC6-94547F64A440}"/>
              </a:ext>
            </a:extLst>
          </p:cNvPr>
          <p:cNvSpPr/>
          <p:nvPr/>
        </p:nvSpPr>
        <p:spPr>
          <a:xfrm>
            <a:off x="3912813" y="2537459"/>
            <a:ext cx="959580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F9CDC27E-DFF9-4F40-8C9C-24C9072BA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057" y="4337583"/>
            <a:ext cx="2505421" cy="87689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9FC060A-47E8-4508-874C-7E845CA78A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26979" r="10983" b="27478"/>
          <a:stretch/>
        </p:blipFill>
        <p:spPr>
          <a:xfrm>
            <a:off x="7098403" y="3406868"/>
            <a:ext cx="2281562" cy="802797"/>
          </a:xfrm>
          <a:prstGeom prst="rect">
            <a:avLst/>
          </a:prstGeom>
        </p:spPr>
      </p:pic>
      <p:sp>
        <p:nvSpPr>
          <p:cNvPr id="36" name="向右箭號 9">
            <a:extLst>
              <a:ext uri="{FF2B5EF4-FFF2-40B4-BE49-F238E27FC236}">
                <a16:creationId xmlns:a16="http://schemas.microsoft.com/office/drawing/2014/main" id="{6883D6E4-BD66-4F02-88A4-5D437705363C}"/>
              </a:ext>
            </a:extLst>
          </p:cNvPr>
          <p:cNvSpPr/>
          <p:nvPr/>
        </p:nvSpPr>
        <p:spPr>
          <a:xfrm rot="5400000">
            <a:off x="2827386" y="3702490"/>
            <a:ext cx="908582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9">
            <a:extLst>
              <a:ext uri="{FF2B5EF4-FFF2-40B4-BE49-F238E27FC236}">
                <a16:creationId xmlns:a16="http://schemas.microsoft.com/office/drawing/2014/main" id="{95CF22E3-CA99-4431-B7FB-0810D1275868}"/>
              </a:ext>
            </a:extLst>
          </p:cNvPr>
          <p:cNvSpPr/>
          <p:nvPr/>
        </p:nvSpPr>
        <p:spPr>
          <a:xfrm>
            <a:off x="8082666" y="2548857"/>
            <a:ext cx="972589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C4776097-8176-4B54-A46B-E15373BBA26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8" t="42568" r="26383" b="31104"/>
          <a:stretch/>
        </p:blipFill>
        <p:spPr>
          <a:xfrm>
            <a:off x="2342976" y="4416331"/>
            <a:ext cx="1877401" cy="625065"/>
          </a:xfrm>
          <a:prstGeom prst="rect">
            <a:avLst/>
          </a:prstGeom>
        </p:spPr>
      </p:pic>
      <p:sp>
        <p:nvSpPr>
          <p:cNvPr id="39" name="向右箭號 9">
            <a:extLst>
              <a:ext uri="{FF2B5EF4-FFF2-40B4-BE49-F238E27FC236}">
                <a16:creationId xmlns:a16="http://schemas.microsoft.com/office/drawing/2014/main" id="{8BD51351-1997-4182-A938-6D1AE27DBABC}"/>
              </a:ext>
            </a:extLst>
          </p:cNvPr>
          <p:cNvSpPr/>
          <p:nvPr/>
        </p:nvSpPr>
        <p:spPr>
          <a:xfrm rot="5400000">
            <a:off x="9793947" y="3661930"/>
            <a:ext cx="972589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E6294B32-F7E3-4621-9C99-9F8E6F8982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2" t="24998" r="21586" b="34062"/>
          <a:stretch/>
        </p:blipFill>
        <p:spPr>
          <a:xfrm>
            <a:off x="8801383" y="5686229"/>
            <a:ext cx="839262" cy="642656"/>
          </a:xfrm>
          <a:prstGeom prst="rect">
            <a:avLst/>
          </a:prstGeom>
        </p:spPr>
      </p:pic>
      <p:sp>
        <p:nvSpPr>
          <p:cNvPr id="41" name="向右箭號 9">
            <a:extLst>
              <a:ext uri="{FF2B5EF4-FFF2-40B4-BE49-F238E27FC236}">
                <a16:creationId xmlns:a16="http://schemas.microsoft.com/office/drawing/2014/main" id="{38F2B99B-79EA-4E23-AD36-7473A87FAEE1}"/>
              </a:ext>
            </a:extLst>
          </p:cNvPr>
          <p:cNvSpPr/>
          <p:nvPr/>
        </p:nvSpPr>
        <p:spPr>
          <a:xfrm rot="7824389">
            <a:off x="9606231" y="5339209"/>
            <a:ext cx="878224" cy="315346"/>
          </a:xfrm>
          <a:prstGeom prst="rightArrow">
            <a:avLst>
              <a:gd name="adj1" fmla="val 45090"/>
              <a:gd name="adj2" fmla="val 966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A8C314-4F7C-4794-B788-781421B786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38" y="2361054"/>
            <a:ext cx="1262275" cy="839987"/>
          </a:xfrm>
          <a:prstGeom prst="rect">
            <a:avLst/>
          </a:prstGeom>
        </p:spPr>
      </p:pic>
      <p:pic>
        <p:nvPicPr>
          <p:cNvPr id="42" name="圖片 41" descr="一張含有 食物 的圖片&#10;&#10;自動產生的描述">
            <a:extLst>
              <a:ext uri="{FF2B5EF4-FFF2-40B4-BE49-F238E27FC236}">
                <a16:creationId xmlns:a16="http://schemas.microsoft.com/office/drawing/2014/main" id="{337EEFD7-4B73-4B52-8084-83E3A5DC60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75" y="2346849"/>
            <a:ext cx="2284151" cy="761384"/>
          </a:xfrm>
          <a:prstGeom prst="rect">
            <a:avLst/>
          </a:prstGeom>
        </p:spPr>
      </p:pic>
      <p:pic>
        <p:nvPicPr>
          <p:cNvPr id="28" name="圖片 27" descr="一張含有 電路 的圖片&#10;&#10;自動產生的描述">
            <a:extLst>
              <a:ext uri="{FF2B5EF4-FFF2-40B4-BE49-F238E27FC236}">
                <a16:creationId xmlns:a16="http://schemas.microsoft.com/office/drawing/2014/main" id="{13ED95C1-21C1-4464-B752-0F00A0B0BAE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3" t="-803" r="13744" b="-3010"/>
          <a:stretch/>
        </p:blipFill>
        <p:spPr>
          <a:xfrm rot="10800000">
            <a:off x="4730473" y="4234515"/>
            <a:ext cx="2544297" cy="23119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01739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3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5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375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7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37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7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37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5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75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37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-0.4875 -0.58264 L -0.4875 -0.58241 " pathEditMode="relative" rAng="0" ptsTypes="AAA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75" y="-2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5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7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37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5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250"/>
                            </p:stCondLst>
                            <p:childTnLst>
                              <p:par>
                                <p:cTn id="1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750"/>
                            </p:stCondLst>
                            <p:childTnLst>
                              <p:par>
                                <p:cTn id="1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2" grpId="0"/>
      <p:bldP spid="24" grpId="0" animBg="1"/>
      <p:bldP spid="25" grpId="0"/>
      <p:bldP spid="32" grpId="0" animBg="1"/>
      <p:bldP spid="36" grpId="0" animBg="1"/>
      <p:bldP spid="37" grpId="0" animBg="1"/>
      <p:bldP spid="39" grpId="0" animBg="1"/>
      <p:bldP spid="4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物聯網流程圖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3882573" y="539627"/>
            <a:ext cx="4276207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IoT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流程圖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Oval 16">
            <a:extLst>
              <a:ext uri="{FF2B5EF4-FFF2-40B4-BE49-F238E27FC236}">
                <a16:creationId xmlns:a16="http://schemas.microsoft.com/office/drawing/2014/main" id="{A51363DD-6517-470E-ABEB-266D1F4D73CD}"/>
              </a:ext>
            </a:extLst>
          </p:cNvPr>
          <p:cNvSpPr>
            <a:spLocks noChangeAspect="1"/>
          </p:cNvSpPr>
          <p:nvPr/>
        </p:nvSpPr>
        <p:spPr>
          <a:xfrm>
            <a:off x="2395238" y="2421713"/>
            <a:ext cx="2899551" cy="289970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3232F04C-3C68-4B2B-86BF-F8F7958F104B}"/>
              </a:ext>
            </a:extLst>
          </p:cNvPr>
          <p:cNvSpPr>
            <a:spLocks noChangeAspect="1"/>
          </p:cNvSpPr>
          <p:nvPr/>
        </p:nvSpPr>
        <p:spPr>
          <a:xfrm>
            <a:off x="4554241" y="2421713"/>
            <a:ext cx="2899551" cy="2899709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Oval 28">
            <a:extLst>
              <a:ext uri="{FF2B5EF4-FFF2-40B4-BE49-F238E27FC236}">
                <a16:creationId xmlns:a16="http://schemas.microsoft.com/office/drawing/2014/main" id="{62D713FD-66D8-444B-9AC0-45B16A370505}"/>
              </a:ext>
            </a:extLst>
          </p:cNvPr>
          <p:cNvSpPr>
            <a:spLocks noChangeAspect="1"/>
          </p:cNvSpPr>
          <p:nvPr/>
        </p:nvSpPr>
        <p:spPr>
          <a:xfrm>
            <a:off x="9005405" y="2421713"/>
            <a:ext cx="2899551" cy="2899709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Oval 34">
            <a:extLst>
              <a:ext uri="{FF2B5EF4-FFF2-40B4-BE49-F238E27FC236}">
                <a16:creationId xmlns:a16="http://schemas.microsoft.com/office/drawing/2014/main" id="{C8119278-DF13-464C-8E9F-14982F23709E}"/>
              </a:ext>
            </a:extLst>
          </p:cNvPr>
          <p:cNvSpPr>
            <a:spLocks noChangeAspect="1"/>
          </p:cNvSpPr>
          <p:nvPr/>
        </p:nvSpPr>
        <p:spPr>
          <a:xfrm>
            <a:off x="6793141" y="2421713"/>
            <a:ext cx="2899551" cy="2899709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E1F6460-185D-4FA8-ABAD-DB22BF12C6EE}"/>
              </a:ext>
            </a:extLst>
          </p:cNvPr>
          <p:cNvSpPr txBox="1"/>
          <p:nvPr/>
        </p:nvSpPr>
        <p:spPr>
          <a:xfrm>
            <a:off x="5062539" y="3408637"/>
            <a:ext cx="1794531" cy="848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TW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撰寫</a:t>
            </a:r>
            <a:r>
              <a:rPr lang="en-US" altLang="zh-TW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Consumer</a:t>
            </a:r>
            <a:endParaRPr lang="en-AU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771C663F-EAF7-4D1B-9DA7-5163F1D5408B}"/>
              </a:ext>
            </a:extLst>
          </p:cNvPr>
          <p:cNvSpPr txBox="1"/>
          <p:nvPr/>
        </p:nvSpPr>
        <p:spPr>
          <a:xfrm>
            <a:off x="7271911" y="3668946"/>
            <a:ext cx="1942009" cy="4052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TW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訓練模型</a:t>
            </a:r>
            <a:endParaRPr lang="en-AU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8C0A512-5A1F-40FE-AEFC-6B9C2F3A5CC4}"/>
              </a:ext>
            </a:extLst>
          </p:cNvPr>
          <p:cNvSpPr txBox="1"/>
          <p:nvPr/>
        </p:nvSpPr>
        <p:spPr>
          <a:xfrm>
            <a:off x="9756120" y="3668947"/>
            <a:ext cx="1567419" cy="4052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TW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佈署</a:t>
            </a:r>
            <a:r>
              <a:rPr lang="en-US" altLang="zh-TW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&amp;</a:t>
            </a:r>
            <a:r>
              <a:rPr lang="zh-TW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預測</a:t>
            </a:r>
            <a:endParaRPr lang="en-AU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Oval 16">
            <a:extLst>
              <a:ext uri="{FF2B5EF4-FFF2-40B4-BE49-F238E27FC236}">
                <a16:creationId xmlns:a16="http://schemas.microsoft.com/office/drawing/2014/main" id="{D0AC4BEB-5412-4B19-9E29-0AE6F216DD59}"/>
              </a:ext>
            </a:extLst>
          </p:cNvPr>
          <p:cNvSpPr>
            <a:spLocks noChangeAspect="1"/>
          </p:cNvSpPr>
          <p:nvPr/>
        </p:nvSpPr>
        <p:spPr>
          <a:xfrm>
            <a:off x="375189" y="2441523"/>
            <a:ext cx="2899551" cy="2899709"/>
          </a:xfrm>
          <a:prstGeom prst="ellips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A6CE7700-67CA-42BE-BED1-CBB84D427E8E}"/>
              </a:ext>
            </a:extLst>
          </p:cNvPr>
          <p:cNvSpPr txBox="1"/>
          <p:nvPr/>
        </p:nvSpPr>
        <p:spPr>
          <a:xfrm>
            <a:off x="3060254" y="3467158"/>
            <a:ext cx="1588946" cy="84843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TW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將資料送至</a:t>
            </a:r>
            <a:r>
              <a:rPr lang="en-US" altLang="zh-TW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Kafka</a:t>
            </a:r>
            <a:endParaRPr lang="en-AU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FFC5997-3DD6-47D0-99D0-B7C7927722F4}"/>
              </a:ext>
            </a:extLst>
          </p:cNvPr>
          <p:cNvSpPr txBox="1"/>
          <p:nvPr/>
        </p:nvSpPr>
        <p:spPr>
          <a:xfrm>
            <a:off x="708411" y="3705365"/>
            <a:ext cx="223310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接收傳感器資料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5229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25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2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25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bldLvl="0" animBg="1"/>
      <p:bldP spid="29" grpId="1" animBg="1"/>
      <p:bldP spid="30" grpId="0" bldLvl="0" animBg="1"/>
      <p:bldP spid="30" grpId="1" animBg="1"/>
      <p:bldP spid="42" grpId="0" bldLvl="0" animBg="1"/>
      <p:bldP spid="42" grpId="1" animBg="1"/>
      <p:bldP spid="43" grpId="0" bldLvl="0" animBg="1"/>
      <p:bldP spid="43" grpId="1" animBg="1"/>
      <p:bldP spid="44" grpId="0"/>
      <p:bldP spid="45" grpId="0"/>
      <p:bldP spid="46" grpId="0"/>
      <p:bldP spid="47" grpId="0" bldLvl="0" animBg="1"/>
      <p:bldP spid="47" grpId="1" animBg="1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354902" y="1593655"/>
            <a:ext cx="2812747" cy="2101740"/>
          </a:xfrm>
          <a:prstGeom prst="triangl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4772561" y="264452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資料清洗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384747" y="2655849"/>
            <a:ext cx="2069408" cy="1546303"/>
          </a:xfrm>
          <a:prstGeom prst="triangl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等腰三角形 6"/>
          <p:cNvSpPr/>
          <p:nvPr/>
        </p:nvSpPr>
        <p:spPr>
          <a:xfrm rot="5400000">
            <a:off x="-436508" y="2327919"/>
            <a:ext cx="3458403" cy="2584187"/>
          </a:xfrm>
          <a:prstGeom prst="triangle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7928" y="2883669"/>
            <a:ext cx="161290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879" y="3532664"/>
            <a:ext cx="4399127" cy="270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擷取政府開放平台資料，清洗、轉置於資料庫中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3DD2341-45D7-4C6D-9409-969F0E176BB2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939CA9A-35D8-4198-9070-D7476A27067A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E4010E-8710-41EF-A82C-677748822115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3" name="文本占位符 3">
              <a:extLst>
                <a:ext uri="{FF2B5EF4-FFF2-40B4-BE49-F238E27FC236}">
                  <a16:creationId xmlns:a16="http://schemas.microsoft.com/office/drawing/2014/main" id="{7D463D21-6123-4C28-8FAD-E863BB91C0C7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6" grpId="0" bldLvl="0" animBg="1"/>
      <p:bldP spid="7" grpId="0" bldLvl="0" animBg="1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5" y="749668"/>
            <a:ext cx="6135329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接收傳感器資料（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1/2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內容版面配置區 3">
            <a:extLst>
              <a:ext uri="{FF2B5EF4-FFF2-40B4-BE49-F238E27FC236}">
                <a16:creationId xmlns:a16="http://schemas.microsoft.com/office/drawing/2014/main" id="{ED2A3EE6-2E9E-447C-B291-A38A2D57E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192" y="2172330"/>
            <a:ext cx="5029200" cy="253365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5A88B74-A278-4F3A-AAAF-861951137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82" y="1712516"/>
            <a:ext cx="5629275" cy="3705225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56502691-9C80-4633-8359-6FAABEC5A992}"/>
              </a:ext>
            </a:extLst>
          </p:cNvPr>
          <p:cNvSpPr txBox="1"/>
          <p:nvPr/>
        </p:nvSpPr>
        <p:spPr>
          <a:xfrm>
            <a:off x="2255787" y="171251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PMS5003T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3099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5" y="749668"/>
            <a:ext cx="6135329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接收傳感器資料（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2/2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內容版面配置區 3">
            <a:extLst>
              <a:ext uri="{FF2B5EF4-FFF2-40B4-BE49-F238E27FC236}">
                <a16:creationId xmlns:a16="http://schemas.microsoft.com/office/drawing/2014/main" id="{25764303-6CB2-45B4-9584-E9A07722B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8379"/>
            <a:ext cx="3085407" cy="380425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0D481C2-A0D3-476F-B5B5-D0710726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2" y="5232637"/>
            <a:ext cx="2859579" cy="117871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A95FC59-B496-4D6A-A29F-6F19814A7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708" y="1596586"/>
            <a:ext cx="6238081" cy="473011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078B568A-E668-4523-B440-2F4586DB571F}"/>
              </a:ext>
            </a:extLst>
          </p:cNvPr>
          <p:cNvSpPr/>
          <p:nvPr/>
        </p:nvSpPr>
        <p:spPr>
          <a:xfrm>
            <a:off x="4981576" y="3020661"/>
            <a:ext cx="4591050" cy="148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05AA1B1-6329-423F-A687-A0210CC22C07}"/>
              </a:ext>
            </a:extLst>
          </p:cNvPr>
          <p:cNvSpPr txBox="1"/>
          <p:nvPr/>
        </p:nvSpPr>
        <p:spPr>
          <a:xfrm>
            <a:off x="8682361" y="2651329"/>
            <a:ext cx="121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Check 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3510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7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37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37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 animBg="1"/>
      <p:bldP spid="26" grpId="1" animBg="1"/>
      <p:bldP spid="28" grpId="0"/>
      <p:bldP spid="28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5" y="749668"/>
            <a:ext cx="634180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將資料送至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Kafka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1/2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BF2B9E3-0353-4D9F-AC13-ACC4554B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96" y="4024474"/>
            <a:ext cx="8826903" cy="192794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4A6530C-2BED-4550-A01A-60EE5F060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40" y="2302468"/>
            <a:ext cx="1268276" cy="100200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FFA8A85-A320-4EF3-99E4-2159C20E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9" b="27158"/>
          <a:stretch/>
        </p:blipFill>
        <p:spPr>
          <a:xfrm>
            <a:off x="4872393" y="1970116"/>
            <a:ext cx="3113028" cy="1421475"/>
          </a:xfrm>
          <a:prstGeom prst="rect">
            <a:avLst/>
          </a:prstGeom>
        </p:spPr>
      </p:pic>
      <p:sp>
        <p:nvSpPr>
          <p:cNvPr id="29" name="向右箭號 9">
            <a:extLst>
              <a:ext uri="{FF2B5EF4-FFF2-40B4-BE49-F238E27FC236}">
                <a16:creationId xmlns:a16="http://schemas.microsoft.com/office/drawing/2014/main" id="{1B8CBB8D-B054-4A57-8DA2-D432322F2205}"/>
              </a:ext>
            </a:extLst>
          </p:cNvPr>
          <p:cNvSpPr/>
          <p:nvPr/>
        </p:nvSpPr>
        <p:spPr>
          <a:xfrm>
            <a:off x="3899804" y="2537459"/>
            <a:ext cx="972589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BE9A092-B887-4162-B532-394799EE2EB0}"/>
              </a:ext>
            </a:extLst>
          </p:cNvPr>
          <p:cNvSpPr txBox="1"/>
          <p:nvPr/>
        </p:nvSpPr>
        <p:spPr>
          <a:xfrm>
            <a:off x="5617990" y="3163933"/>
            <a:ext cx="561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 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將資料傳至</a:t>
            </a:r>
            <a:r>
              <a:rPr lang="en-US" altLang="zh-TW" sz="4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lang="zh-TW" altLang="en-US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7713620-F4F3-4736-81B7-A72AE5A4F488}"/>
              </a:ext>
            </a:extLst>
          </p:cNvPr>
          <p:cNvSpPr/>
          <p:nvPr/>
        </p:nvSpPr>
        <p:spPr>
          <a:xfrm>
            <a:off x="1288332" y="4365522"/>
            <a:ext cx="6626635" cy="219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49336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37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5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29" grpId="1" animBg="1"/>
      <p:bldP spid="30" grpId="0"/>
      <p:bldP spid="30" grpId="1"/>
      <p:bldP spid="31" grpId="0" animBg="1"/>
      <p:bldP spid="31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5" y="749668"/>
            <a:ext cx="634180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將資料送至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Kafka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2/2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EFE17A0-169E-45EA-B4E9-DBA5C846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" b="43329"/>
          <a:stretch/>
        </p:blipFill>
        <p:spPr>
          <a:xfrm>
            <a:off x="841900" y="1848221"/>
            <a:ext cx="4810756" cy="437434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98993C9-C88D-45ED-A7DE-0854E3F9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153" y="2174885"/>
            <a:ext cx="1087408" cy="108740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9C8F15B-FAA6-451B-A3CC-C94C73F3F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9" b="27158"/>
          <a:stretch/>
        </p:blipFill>
        <p:spPr>
          <a:xfrm>
            <a:off x="5825757" y="2174885"/>
            <a:ext cx="2159663" cy="98614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509076C-D0E5-41FF-AFD5-C2BD546522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26979" r="10983" b="27478"/>
          <a:stretch/>
        </p:blipFill>
        <p:spPr>
          <a:xfrm>
            <a:off x="7142791" y="3223179"/>
            <a:ext cx="2802648" cy="986148"/>
          </a:xfrm>
          <a:prstGeom prst="rect">
            <a:avLst/>
          </a:prstGeom>
        </p:spPr>
      </p:pic>
      <p:pic>
        <p:nvPicPr>
          <p:cNvPr id="32" name="圖片 31" descr="一張含有 食物 的圖片&#10;&#10;自動產生的描述">
            <a:extLst>
              <a:ext uri="{FF2B5EF4-FFF2-40B4-BE49-F238E27FC236}">
                <a16:creationId xmlns:a16="http://schemas.microsoft.com/office/drawing/2014/main" id="{7511795B-CC20-478E-82FB-0E06763A0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07" y="2287267"/>
            <a:ext cx="2284151" cy="76138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13180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37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2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5" y="614329"/>
            <a:ext cx="634180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撰寫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Consumer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內容版面配置區 3">
            <a:extLst>
              <a:ext uri="{FF2B5EF4-FFF2-40B4-BE49-F238E27FC236}">
                <a16:creationId xmlns:a16="http://schemas.microsoft.com/office/drawing/2014/main" id="{458DB2A0-6BA9-4306-A36F-1E9EF0FEF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07"/>
          <a:stretch/>
        </p:blipFill>
        <p:spPr>
          <a:xfrm>
            <a:off x="918211" y="2070089"/>
            <a:ext cx="9186842" cy="424971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E3687EF-7F62-425B-9F3E-2DBCBD113B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9" b="27158"/>
          <a:stretch/>
        </p:blipFill>
        <p:spPr>
          <a:xfrm>
            <a:off x="4872393" y="1970116"/>
            <a:ext cx="3113028" cy="1421475"/>
          </a:xfrm>
          <a:prstGeom prst="rect">
            <a:avLst/>
          </a:prstGeom>
        </p:spPr>
      </p:pic>
      <p:sp>
        <p:nvSpPr>
          <p:cNvPr id="29" name="向右箭號 9">
            <a:extLst>
              <a:ext uri="{FF2B5EF4-FFF2-40B4-BE49-F238E27FC236}">
                <a16:creationId xmlns:a16="http://schemas.microsoft.com/office/drawing/2014/main" id="{31C3030D-0F97-4DF2-915D-E0EB08E1CEF4}"/>
              </a:ext>
            </a:extLst>
          </p:cNvPr>
          <p:cNvSpPr/>
          <p:nvPr/>
        </p:nvSpPr>
        <p:spPr>
          <a:xfrm>
            <a:off x="8082666" y="2548857"/>
            <a:ext cx="972589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1886D449-E5CB-4D07-B8CB-BF56B8B84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1" y="1478385"/>
            <a:ext cx="3113028" cy="45667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BB6FBF8E-9F0C-4CC1-90DC-DED1AB994DC5}"/>
              </a:ext>
            </a:extLst>
          </p:cNvPr>
          <p:cNvSpPr txBox="1"/>
          <p:nvPr/>
        </p:nvSpPr>
        <p:spPr>
          <a:xfrm>
            <a:off x="4190502" y="1437683"/>
            <a:ext cx="2861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訂閱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PM25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1DF6D54-15CC-4C74-B4C0-6E4944FBBE13}"/>
              </a:ext>
            </a:extLst>
          </p:cNvPr>
          <p:cNvSpPr/>
          <p:nvPr/>
        </p:nvSpPr>
        <p:spPr>
          <a:xfrm>
            <a:off x="1405661" y="4378787"/>
            <a:ext cx="8877670" cy="686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DC8D70F-760B-4679-A791-1744734F4D9A}"/>
              </a:ext>
            </a:extLst>
          </p:cNvPr>
          <p:cNvSpPr txBox="1"/>
          <p:nvPr/>
        </p:nvSpPr>
        <p:spPr>
          <a:xfrm>
            <a:off x="4190502" y="5153291"/>
            <a:ext cx="627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將資料轉成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格式存入</a:t>
            </a:r>
            <a:r>
              <a:rPr lang="en-US" altLang="zh-TW" sz="28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mongoDB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lang="en-US" altLang="zh-TW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4" name="圖片 33" descr="一張含有 食物 的圖片&#10;&#10;自動產生的描述">
            <a:extLst>
              <a:ext uri="{FF2B5EF4-FFF2-40B4-BE49-F238E27FC236}">
                <a16:creationId xmlns:a16="http://schemas.microsoft.com/office/drawing/2014/main" id="{1924CA53-53D5-44A4-BCB9-BD7B4CF2A0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75" y="2346849"/>
            <a:ext cx="2284151" cy="76138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6580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37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7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37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37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29" grpId="1" animBg="1"/>
      <p:bldP spid="31" grpId="0"/>
      <p:bldP spid="32" grpId="0" animBg="1"/>
      <p:bldP spid="32" grpId="1" animBg="1"/>
      <p:bldP spid="3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5" y="614329"/>
            <a:ext cx="634180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訓練模型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擷取資料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(1/7)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內容版面配置區 3">
            <a:extLst>
              <a:ext uri="{FF2B5EF4-FFF2-40B4-BE49-F238E27FC236}">
                <a16:creationId xmlns:a16="http://schemas.microsoft.com/office/drawing/2014/main" id="{F72BEE69-A50D-4419-BA01-B9EB710EF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298" y="2524805"/>
            <a:ext cx="10515600" cy="366012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4509EC9-B921-4CAD-8525-66290386F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14" y="4003906"/>
            <a:ext cx="2505421" cy="876898"/>
          </a:xfrm>
          <a:prstGeom prst="rect">
            <a:avLst/>
          </a:prstGeom>
        </p:spPr>
      </p:pic>
      <p:sp>
        <p:nvSpPr>
          <p:cNvPr id="26" name="向右箭號 9">
            <a:extLst>
              <a:ext uri="{FF2B5EF4-FFF2-40B4-BE49-F238E27FC236}">
                <a16:creationId xmlns:a16="http://schemas.microsoft.com/office/drawing/2014/main" id="{7329549F-60FD-4358-A292-D1FC6228A4BE}"/>
              </a:ext>
            </a:extLst>
          </p:cNvPr>
          <p:cNvSpPr/>
          <p:nvPr/>
        </p:nvSpPr>
        <p:spPr>
          <a:xfrm rot="5400000">
            <a:off x="9758472" y="3232685"/>
            <a:ext cx="972589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7008A05-5701-4D64-8513-8C070B1257E4}"/>
              </a:ext>
            </a:extLst>
          </p:cNvPr>
          <p:cNvSpPr txBox="1"/>
          <p:nvPr/>
        </p:nvSpPr>
        <p:spPr>
          <a:xfrm>
            <a:off x="646537" y="1434970"/>
            <a:ext cx="84513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從</a:t>
            </a:r>
            <a:r>
              <a:rPr lang="en-US" altLang="zh-TW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MnogoDB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擷取資料 </a:t>
            </a:r>
            <a:r>
              <a: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從</a:t>
            </a:r>
            <a:r>
              <a: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日至</a:t>
            </a:r>
            <a:r>
              <a: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 共擷取</a:t>
            </a:r>
            <a:r>
              <a: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5355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 每小時的資料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92ACFF-A6AA-42CA-B506-F43CBD4965DA}"/>
              </a:ext>
            </a:extLst>
          </p:cNvPr>
          <p:cNvSpPr/>
          <p:nvPr/>
        </p:nvSpPr>
        <p:spPr>
          <a:xfrm>
            <a:off x="1029810" y="5250136"/>
            <a:ext cx="10244087" cy="934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35158B4-9373-44A1-A7C6-CB86B66158A0}"/>
              </a:ext>
            </a:extLst>
          </p:cNvPr>
          <p:cNvSpPr txBox="1"/>
          <p:nvPr/>
        </p:nvSpPr>
        <p:spPr>
          <a:xfrm>
            <a:off x="3785564" y="6243671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將資料轉成</a:t>
            </a:r>
            <a:r>
              <a:rPr lang="en-US" altLang="zh-TW" sz="28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endParaRPr lang="en-US" altLang="zh-TW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7" name="圖片 36" descr="一張含有 食物 的圖片&#10;&#10;自動產生的描述">
            <a:extLst>
              <a:ext uri="{FF2B5EF4-FFF2-40B4-BE49-F238E27FC236}">
                <a16:creationId xmlns:a16="http://schemas.microsoft.com/office/drawing/2014/main" id="{DEB8CE28-6BFA-471A-90B1-BACDB49E5E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14" y="2130153"/>
            <a:ext cx="2284151" cy="76138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0973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 animBg="1"/>
      <p:bldP spid="26" grpId="1" animBg="1"/>
      <p:bldP spid="28" grpId="0"/>
      <p:bldP spid="35" grpId="0" animBg="1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5" y="614329"/>
            <a:ext cx="6341806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訓練模型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擷取資料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(2/7)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內容版面配置區 3">
            <a:extLst>
              <a:ext uri="{FF2B5EF4-FFF2-40B4-BE49-F238E27FC236}">
                <a16:creationId xmlns:a16="http://schemas.microsoft.com/office/drawing/2014/main" id="{EF24EC29-8E83-47E3-8090-C52C0408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5" r="56677"/>
          <a:stretch/>
        </p:blipFill>
        <p:spPr>
          <a:xfrm>
            <a:off x="412514" y="1506396"/>
            <a:ext cx="4914207" cy="495362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613684F-ECF1-470E-A399-D33832C6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125" y="2019449"/>
            <a:ext cx="3889585" cy="3603048"/>
          </a:xfrm>
          <a:prstGeom prst="rect">
            <a:avLst/>
          </a:prstGeom>
        </p:spPr>
      </p:pic>
      <p:sp>
        <p:nvSpPr>
          <p:cNvPr id="22" name="向右箭號 6">
            <a:extLst>
              <a:ext uri="{FF2B5EF4-FFF2-40B4-BE49-F238E27FC236}">
                <a16:creationId xmlns:a16="http://schemas.microsoft.com/office/drawing/2014/main" id="{876BE5D6-998F-4113-BD57-46F81E079874}"/>
              </a:ext>
            </a:extLst>
          </p:cNvPr>
          <p:cNvSpPr/>
          <p:nvPr/>
        </p:nvSpPr>
        <p:spPr>
          <a:xfrm>
            <a:off x="6096000" y="3181468"/>
            <a:ext cx="944880" cy="568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45891C-EE61-43F6-8FD2-AE7F79C40674}"/>
              </a:ext>
            </a:extLst>
          </p:cNvPr>
          <p:cNvSpPr txBox="1"/>
          <p:nvPr/>
        </p:nvSpPr>
        <p:spPr>
          <a:xfrm>
            <a:off x="5539953" y="1467488"/>
            <a:ext cx="2056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將資料轉成</a:t>
            </a:r>
            <a:endParaRPr lang="en-US" altLang="zh-TW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28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endParaRPr lang="en-US" altLang="zh-TW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3711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2" grpId="0" animBg="1"/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4" y="614329"/>
            <a:ext cx="794727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訓練模型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選擇演算法依據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(3/7)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內容版面配置區 3">
            <a:extLst>
              <a:ext uri="{FF2B5EF4-FFF2-40B4-BE49-F238E27FC236}">
                <a16:creationId xmlns:a16="http://schemas.microsoft.com/office/drawing/2014/main" id="{1470E3C0-1C93-43A9-B387-363BAB1C8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5" t="1936" r="1134"/>
          <a:stretch/>
        </p:blipFill>
        <p:spPr>
          <a:xfrm>
            <a:off x="5075601" y="1430110"/>
            <a:ext cx="6596109" cy="399778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2B77FF6-F628-494C-96B2-1FE4439E08AD}"/>
              </a:ext>
            </a:extLst>
          </p:cNvPr>
          <p:cNvSpPr/>
          <p:nvPr/>
        </p:nvSpPr>
        <p:spPr>
          <a:xfrm>
            <a:off x="412955" y="6307222"/>
            <a:ext cx="8862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資料來源：</a:t>
            </a:r>
            <a:r>
              <a:rPr lang="en-US" altLang="zh-TW" dirty="0"/>
              <a:t>https://scikit-learn.org/stable/tutorial/machine_learning_map/index.html</a:t>
            </a:r>
            <a:endParaRPr lang="zh-TW" altLang="en-US" dirty="0"/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1AD2F6A1-E216-4338-8716-4507A561F28D}"/>
              </a:ext>
            </a:extLst>
          </p:cNvPr>
          <p:cNvSpPr txBox="1">
            <a:spLocks/>
          </p:cNvSpPr>
          <p:nvPr/>
        </p:nvSpPr>
        <p:spPr>
          <a:xfrm>
            <a:off x="267942" y="1872026"/>
            <a:ext cx="4723936" cy="2663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24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解決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機器學習問題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最難的部分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通常是為工作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找到合適的估算器。</a:t>
            </a:r>
          </a:p>
          <a:p>
            <a:pPr algn="just">
              <a:spcBef>
                <a:spcPts val="600"/>
              </a:spcBef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不同的估算器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適合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於不同類型的數據和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不同問題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23007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4" y="614329"/>
            <a:ext cx="794727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訓練模型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線性回歸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(4/7)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0E738D3-CAD3-4EE0-BEF5-A8EFAA317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2" y="3558790"/>
            <a:ext cx="10189895" cy="277719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E72F948-1812-4F29-BE42-4D4C61233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17" y="1222707"/>
            <a:ext cx="6956591" cy="23360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899F366E-6EC6-4D14-8220-86A02B2EEF6A}"/>
              </a:ext>
            </a:extLst>
          </p:cNvPr>
          <p:cNvSpPr txBox="1"/>
          <p:nvPr/>
        </p:nvSpPr>
        <p:spPr>
          <a:xfrm>
            <a:off x="4133462" y="1560469"/>
            <a:ext cx="5033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實際測試模型，誤差值極大</a:t>
            </a:r>
            <a:endParaRPr lang="en-US" altLang="zh-TW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導致此模型無法使用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2153DEC-596C-46FB-A5CF-3E0668E02F86}"/>
              </a:ext>
            </a:extLst>
          </p:cNvPr>
          <p:cNvSpPr/>
          <p:nvPr/>
        </p:nvSpPr>
        <p:spPr>
          <a:xfrm>
            <a:off x="1986554" y="1761123"/>
            <a:ext cx="933061" cy="213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5F4E4E0-9FBA-49D3-800F-4F7A801E69F1}"/>
              </a:ext>
            </a:extLst>
          </p:cNvPr>
          <p:cNvSpPr/>
          <p:nvPr/>
        </p:nvSpPr>
        <p:spPr>
          <a:xfrm>
            <a:off x="1196562" y="3546386"/>
            <a:ext cx="8787193" cy="213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12912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7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4" grpId="0"/>
      <p:bldP spid="24" grpId="1"/>
      <p:bldP spid="29" grpId="0" animBg="1"/>
      <p:bldP spid="29" grpId="1" animBg="1"/>
      <p:bldP spid="30" grpId="0" animBg="1"/>
      <p:bldP spid="30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4" y="614329"/>
            <a:ext cx="794727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訓練模型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正規化回歸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(5/7)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C581692-4BF3-4B4B-B465-717FB3A9B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87" y="1588363"/>
            <a:ext cx="10591800" cy="24384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7BD9034-DB12-4D0A-A166-2ABEB330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87" y="4316258"/>
            <a:ext cx="6819900" cy="1190625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B2E7172F-0FFE-4067-81E3-B97596236968}"/>
              </a:ext>
            </a:extLst>
          </p:cNvPr>
          <p:cNvSpPr txBox="1"/>
          <p:nvPr/>
        </p:nvSpPr>
        <p:spPr>
          <a:xfrm>
            <a:off x="6096000" y="2042887"/>
            <a:ext cx="5519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sz="28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GridSearchCV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選擇最佳參數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0733895-2183-4C38-A744-23343FA3D8A9}"/>
              </a:ext>
            </a:extLst>
          </p:cNvPr>
          <p:cNvSpPr txBox="1"/>
          <p:nvPr/>
        </p:nvSpPr>
        <p:spPr>
          <a:xfrm>
            <a:off x="7196378" y="442173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依據最佳參數訓練模型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9D6B7B9-033E-4266-8616-E9BE426754BA}"/>
              </a:ext>
            </a:extLst>
          </p:cNvPr>
          <p:cNvSpPr/>
          <p:nvPr/>
        </p:nvSpPr>
        <p:spPr>
          <a:xfrm>
            <a:off x="1664207" y="2722816"/>
            <a:ext cx="9823988" cy="273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415664-9E7B-4DA7-B62B-8C9BC5BFA7E4}"/>
              </a:ext>
            </a:extLst>
          </p:cNvPr>
          <p:cNvSpPr/>
          <p:nvPr/>
        </p:nvSpPr>
        <p:spPr>
          <a:xfrm>
            <a:off x="1420260" y="4546785"/>
            <a:ext cx="5465731" cy="273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41903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7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37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37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26" grpId="1"/>
      <p:bldP spid="28" grpId="0"/>
      <p:bldP spid="28" grpId="1"/>
      <p:bldP spid="31" grpId="0" animBg="1"/>
      <p:bldP spid="31" grpId="1" animBg="1"/>
      <p:bldP spid="32" grpId="0" animBg="1"/>
      <p:bldP spid="3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政府公開資料下載</a:t>
            </a:r>
            <a:endParaRPr kumimoji="1" lang="zh-CN" altLang="en-US" sz="2000" b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圖片 3" descr="一張含有 標誌 的圖片&#10;&#10;自動產生的描述">
            <a:extLst>
              <a:ext uri="{FF2B5EF4-FFF2-40B4-BE49-F238E27FC236}">
                <a16:creationId xmlns:a16="http://schemas.microsoft.com/office/drawing/2014/main" id="{7153B790-D1CE-4E8B-9DD6-BE275D496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54" y="543383"/>
            <a:ext cx="2422746" cy="10686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7E8C8B-D879-4EDE-974B-CD7AB8425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36" y="2099155"/>
            <a:ext cx="4175341" cy="10686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BAC0CA-A886-413C-BF03-92B76A14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36" y="3703408"/>
            <a:ext cx="4200868" cy="704948"/>
          </a:xfrm>
          <a:prstGeom prst="rect">
            <a:avLst/>
          </a:prstGeom>
        </p:spPr>
      </p:pic>
      <p:pic>
        <p:nvPicPr>
          <p:cNvPr id="15" name="圖片 14" descr="一張含有 畫畫 的圖片&#10;&#10;自動產生的描述">
            <a:extLst>
              <a:ext uri="{FF2B5EF4-FFF2-40B4-BE49-F238E27FC236}">
                <a16:creationId xmlns:a16="http://schemas.microsoft.com/office/drawing/2014/main" id="{59232CBE-8231-42CF-8837-3C94598A2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6" y="780704"/>
            <a:ext cx="594000" cy="594000"/>
          </a:xfrm>
          <a:prstGeom prst="rect">
            <a:avLst/>
          </a:prstGeom>
        </p:spPr>
      </p:pic>
      <p:pic>
        <p:nvPicPr>
          <p:cNvPr id="17" name="圖片 16" descr="一張含有 畫畫, 時鐘 的圖片&#10;&#10;自動產生的描述">
            <a:extLst>
              <a:ext uri="{FF2B5EF4-FFF2-40B4-BE49-F238E27FC236}">
                <a16:creationId xmlns:a16="http://schemas.microsoft.com/office/drawing/2014/main" id="{499318FD-B809-4E86-A1FF-6C3E60CB03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3" y="2336476"/>
            <a:ext cx="594000" cy="594000"/>
          </a:xfrm>
          <a:prstGeom prst="rect">
            <a:avLst/>
          </a:prstGeom>
        </p:spPr>
      </p:pic>
      <p:pic>
        <p:nvPicPr>
          <p:cNvPr id="24" name="圖片 23" descr="一張含有 標誌, 襯衫, 時鐘 的圖片&#10;&#10;自動產生的描述">
            <a:extLst>
              <a:ext uri="{FF2B5EF4-FFF2-40B4-BE49-F238E27FC236}">
                <a16:creationId xmlns:a16="http://schemas.microsoft.com/office/drawing/2014/main" id="{598A3F9A-37BD-4681-91BD-F60C242AD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6" y="3758882"/>
            <a:ext cx="594000" cy="594000"/>
          </a:xfrm>
          <a:prstGeom prst="rect">
            <a:avLst/>
          </a:prstGeom>
        </p:spPr>
      </p:pic>
      <p:pic>
        <p:nvPicPr>
          <p:cNvPr id="28" name="圖片 27" descr="一張含有 物件, 畫畫, 時鐘, 標誌 的圖片&#10;&#10;自動產生的描述">
            <a:extLst>
              <a:ext uri="{FF2B5EF4-FFF2-40B4-BE49-F238E27FC236}">
                <a16:creationId xmlns:a16="http://schemas.microsoft.com/office/drawing/2014/main" id="{D7D39E9D-7D57-49A7-8980-93E008E601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6" y="5053768"/>
            <a:ext cx="594000" cy="594000"/>
          </a:xfrm>
          <a:prstGeom prst="rect">
            <a:avLst/>
          </a:prstGeom>
        </p:spPr>
      </p:pic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A1054915-BDA5-4D67-A4F6-91ECE0B32E52}"/>
              </a:ext>
            </a:extLst>
          </p:cNvPr>
          <p:cNvSpPr txBox="1">
            <a:spLocks/>
          </p:cNvSpPr>
          <p:nvPr/>
        </p:nvSpPr>
        <p:spPr>
          <a:xfrm>
            <a:off x="5621040" y="515621"/>
            <a:ext cx="6570960" cy="2734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政府公開資料下載</a:t>
            </a:r>
            <a:r>
              <a:rPr lang="zh-TW" altLang="en-US" sz="3200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共計</a:t>
            </a:r>
            <a:r>
              <a:rPr lang="en-US" altLang="zh-TW" sz="3200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TW" altLang="en-US" sz="3200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處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中央氣象局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OPEN DATA</a:t>
            </a:r>
          </a:p>
          <a:p>
            <a:pPr algn="just"/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行政院環保署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OPEN DATA</a:t>
            </a:r>
          </a:p>
          <a:p>
            <a:pPr algn="just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行政院環保署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環境資源資料庫</a:t>
            </a:r>
            <a:endParaRPr lang="en-US" altLang="zh-TW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桃園市政府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桃園開放資料</a:t>
            </a:r>
            <a:endParaRPr lang="en-US" altLang="zh-TW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BFB09A26-BCF1-47AA-B7CA-C57B4081D6B2}"/>
              </a:ext>
            </a:extLst>
          </p:cNvPr>
          <p:cNvSpPr txBox="1">
            <a:spLocks/>
          </p:cNvSpPr>
          <p:nvPr/>
        </p:nvSpPr>
        <p:spPr>
          <a:xfrm>
            <a:off x="6096000" y="3608001"/>
            <a:ext cx="5392195" cy="2397148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遇到的問題</a:t>
            </a:r>
          </a:p>
          <a:p>
            <a:pPr marL="0" indent="0" algn="just">
              <a:buNone/>
            </a:pP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公開資料下載點</a:t>
            </a:r>
          </a:p>
          <a:p>
            <a:pPr marL="0" indent="0" algn="just">
              <a:buNone/>
            </a:pP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空氣品質檢測僅有即時資料</a:t>
            </a:r>
            <a:endParaRPr lang="en-US" altLang="zh-TW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檢測項目均不同</a:t>
            </a:r>
            <a:endParaRPr lang="en-US" altLang="zh-TW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7AFA6157-D8CC-4B13-8A59-C857443F45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54" y="5025649"/>
            <a:ext cx="4288390" cy="594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91601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3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4" y="614329"/>
            <a:ext cx="794727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訓練模型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模型評分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(6/7)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CBAB740-910E-490B-98C0-F860F7D5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1" y="4538745"/>
            <a:ext cx="3529890" cy="154851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44A84BB-B5B6-4B0C-B5D8-4ED2CFD07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1" y="1555942"/>
            <a:ext cx="7577985" cy="289585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6F21293-7ABD-4101-9DF5-8BAF1213E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528" y="3964358"/>
            <a:ext cx="2505421" cy="87689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5CBEEC3-032F-445B-BB63-7C1E97FB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2" t="24998" r="21586" b="34062"/>
          <a:stretch/>
        </p:blipFill>
        <p:spPr>
          <a:xfrm>
            <a:off x="8681854" y="5313004"/>
            <a:ext cx="839262" cy="642656"/>
          </a:xfrm>
          <a:prstGeom prst="rect">
            <a:avLst/>
          </a:prstGeom>
        </p:spPr>
      </p:pic>
      <p:sp>
        <p:nvSpPr>
          <p:cNvPr id="29" name="向右箭號 9">
            <a:extLst>
              <a:ext uri="{FF2B5EF4-FFF2-40B4-BE49-F238E27FC236}">
                <a16:creationId xmlns:a16="http://schemas.microsoft.com/office/drawing/2014/main" id="{CE58EC1E-AFB6-4A74-AF72-B67EBB34CCDF}"/>
              </a:ext>
            </a:extLst>
          </p:cNvPr>
          <p:cNvSpPr/>
          <p:nvPr/>
        </p:nvSpPr>
        <p:spPr>
          <a:xfrm rot="7824389">
            <a:off x="9486702" y="4965984"/>
            <a:ext cx="878224" cy="315346"/>
          </a:xfrm>
          <a:prstGeom prst="rightArrow">
            <a:avLst>
              <a:gd name="adj1" fmla="val 45090"/>
              <a:gd name="adj2" fmla="val 966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DA76181-5F25-4714-91C6-3DD80EBE5572}"/>
              </a:ext>
            </a:extLst>
          </p:cNvPr>
          <p:cNvSpPr/>
          <p:nvPr/>
        </p:nvSpPr>
        <p:spPr>
          <a:xfrm>
            <a:off x="718671" y="4583746"/>
            <a:ext cx="3529890" cy="1464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72950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7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2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29" grpId="1" animBg="1"/>
      <p:bldP spid="30" grpId="0" animBg="1"/>
      <p:bldP spid="30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4" y="614329"/>
            <a:ext cx="794727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訓練模型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選擇冠軍模型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(7/7)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8" name="內容版面配置區 3">
            <a:extLst>
              <a:ext uri="{FF2B5EF4-FFF2-40B4-BE49-F238E27FC236}">
                <a16:creationId xmlns:a16="http://schemas.microsoft.com/office/drawing/2014/main" id="{19A7C7FD-A6A1-4105-87D5-1A99E2CB45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036487"/>
              </p:ext>
            </p:extLst>
          </p:nvPr>
        </p:nvGraphicFramePr>
        <p:xfrm>
          <a:off x="4318721" y="2864715"/>
          <a:ext cx="6543502" cy="2225040"/>
        </p:xfrm>
        <a:graphic>
          <a:graphicData uri="http://schemas.openxmlformats.org/drawingml/2006/table">
            <a:tbl>
              <a:tblPr firstRow="1" bandRow="1"/>
              <a:tblGrid>
                <a:gridCol w="4864331">
                  <a:extLst>
                    <a:ext uri="{9D8B030D-6E8A-4147-A177-3AD203B41FA5}">
                      <a16:colId xmlns:a16="http://schemas.microsoft.com/office/drawing/2014/main" val="1135185250"/>
                    </a:ext>
                  </a:extLst>
                </a:gridCol>
                <a:gridCol w="1679171">
                  <a:extLst>
                    <a:ext uri="{9D8B030D-6E8A-4147-A177-3AD203B41FA5}">
                      <a16:colId xmlns:a16="http://schemas.microsoft.com/office/drawing/2014/main" val="114578482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/>
                        <a:t>模型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MAPE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1172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/>
                        <a:t>線性回歸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14108.49%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8167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/>
                        <a:t>回歸決策樹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71.24%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24954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dirty="0" err="1"/>
                        <a:t>Elastic_Net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正規化回歸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43.58%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0774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dirty="0"/>
                        <a:t>隨機森林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71.24%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8366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SVR(</a:t>
                      </a:r>
                      <a:r>
                        <a:rPr lang="zh-TW" altLang="en-US" dirty="0"/>
                        <a:t>高斯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47.30%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34949"/>
                  </a:ext>
                </a:extLst>
              </a:tr>
            </a:tbl>
          </a:graphicData>
        </a:graphic>
      </p:graphicFrame>
      <p:pic>
        <p:nvPicPr>
          <p:cNvPr id="31" name="圖片 30">
            <a:extLst>
              <a:ext uri="{FF2B5EF4-FFF2-40B4-BE49-F238E27FC236}">
                <a16:creationId xmlns:a16="http://schemas.microsoft.com/office/drawing/2014/main" id="{27DC5F32-4C3F-47CB-BE9D-36E9F0F3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53" y="2619923"/>
            <a:ext cx="2686050" cy="271462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D3FB615-8A7C-4F32-8361-6B671A28A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2" t="24998" r="21586" b="34062"/>
          <a:stretch/>
        </p:blipFill>
        <p:spPr>
          <a:xfrm>
            <a:off x="4625442" y="3977235"/>
            <a:ext cx="467258" cy="35779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27741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4" y="614329"/>
            <a:ext cx="794727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佈署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(1/2)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內容版面配置區 3">
            <a:extLst>
              <a:ext uri="{FF2B5EF4-FFF2-40B4-BE49-F238E27FC236}">
                <a16:creationId xmlns:a16="http://schemas.microsoft.com/office/drawing/2014/main" id="{9D4A6D07-02AD-4791-8EC7-AD89EC5B7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4826" y="3790901"/>
            <a:ext cx="7867650" cy="113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0B59B988-FC7E-4F7B-AF13-A708B0AF24C6}"/>
              </a:ext>
            </a:extLst>
          </p:cNvPr>
          <p:cNvGrpSpPr/>
          <p:nvPr/>
        </p:nvGrpSpPr>
        <p:grpSpPr>
          <a:xfrm>
            <a:off x="2082893" y="2283780"/>
            <a:ext cx="1360113" cy="2290439"/>
            <a:chOff x="911040" y="1873188"/>
            <a:chExt cx="1360113" cy="229043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C286DDB-BEA4-4858-9211-83FFB47E176D}"/>
                </a:ext>
              </a:extLst>
            </p:cNvPr>
            <p:cNvSpPr/>
            <p:nvPr/>
          </p:nvSpPr>
          <p:spPr>
            <a:xfrm>
              <a:off x="911040" y="1873188"/>
              <a:ext cx="1360113" cy="2290439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DA5846FF-39E7-48BB-AD68-27363092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959" y="2895963"/>
              <a:ext cx="1268276" cy="1002008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8DFA713-15C7-4EB3-A45B-25E8B5E32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2" t="24998" r="21586" b="34062"/>
            <a:stretch/>
          </p:blipFill>
          <p:spPr>
            <a:xfrm>
              <a:off x="1171466" y="2137931"/>
              <a:ext cx="839262" cy="642656"/>
            </a:xfrm>
            <a:prstGeom prst="rect">
              <a:avLst/>
            </a:prstGeom>
          </p:spPr>
        </p:pic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D5F060D5-7E27-4495-9409-DD7023F75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826" y="2637365"/>
            <a:ext cx="7648575" cy="51435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78A90CB-50FF-42DD-A1DD-744020AB24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764" r="9231" b="11895"/>
          <a:stretch/>
        </p:blipFill>
        <p:spPr>
          <a:xfrm>
            <a:off x="3654826" y="3510426"/>
            <a:ext cx="7867650" cy="274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內容版面配置區 3">
            <a:extLst>
              <a:ext uri="{FF2B5EF4-FFF2-40B4-BE49-F238E27FC236}">
                <a16:creationId xmlns:a16="http://schemas.microsoft.com/office/drawing/2014/main" id="{99ED21F1-5F00-4F2F-A8B3-45ADB8D276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34" t="6621" r="59058" b="5537"/>
          <a:stretch/>
        </p:blipFill>
        <p:spPr>
          <a:xfrm>
            <a:off x="226025" y="2637365"/>
            <a:ext cx="1133384" cy="1446415"/>
          </a:xfrm>
          <a:prstGeom prst="rect">
            <a:avLst/>
          </a:prstGeom>
        </p:spPr>
      </p:pic>
      <p:sp>
        <p:nvSpPr>
          <p:cNvPr id="33" name="向右箭號 5">
            <a:extLst>
              <a:ext uri="{FF2B5EF4-FFF2-40B4-BE49-F238E27FC236}">
                <a16:creationId xmlns:a16="http://schemas.microsoft.com/office/drawing/2014/main" id="{2EFB3F27-8003-4EF3-813F-D8429DAF064F}"/>
              </a:ext>
            </a:extLst>
          </p:cNvPr>
          <p:cNvSpPr/>
          <p:nvPr/>
        </p:nvSpPr>
        <p:spPr>
          <a:xfrm>
            <a:off x="1405328" y="3248197"/>
            <a:ext cx="631647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9">
            <a:extLst>
              <a:ext uri="{FF2B5EF4-FFF2-40B4-BE49-F238E27FC236}">
                <a16:creationId xmlns:a16="http://schemas.microsoft.com/office/drawing/2014/main" id="{E8C24911-D901-42D2-BFD1-0D4DB6EDFF2A}"/>
              </a:ext>
            </a:extLst>
          </p:cNvPr>
          <p:cNvSpPr/>
          <p:nvPr/>
        </p:nvSpPr>
        <p:spPr>
          <a:xfrm rot="5400000">
            <a:off x="2321357" y="4998630"/>
            <a:ext cx="908582" cy="36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2EDBFB39-7501-4796-BF0B-2EC5F17735E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8" t="42568" r="26383" b="31104"/>
          <a:stretch/>
        </p:blipFill>
        <p:spPr>
          <a:xfrm>
            <a:off x="1836947" y="5712471"/>
            <a:ext cx="1877401" cy="625065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0337E434-299F-42FE-8288-D5E3BD05FC56}"/>
              </a:ext>
            </a:extLst>
          </p:cNvPr>
          <p:cNvSpPr txBox="1"/>
          <p:nvPr/>
        </p:nvSpPr>
        <p:spPr>
          <a:xfrm>
            <a:off x="3488924" y="2131957"/>
            <a:ext cx="4513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將模型放置於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Raspberry pi</a:t>
            </a:r>
            <a:endParaRPr lang="zh-TW" altLang="en-US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8F0703F-DEA4-495D-8E70-AD8027AFED40}"/>
              </a:ext>
            </a:extLst>
          </p:cNvPr>
          <p:cNvSpPr/>
          <p:nvPr/>
        </p:nvSpPr>
        <p:spPr>
          <a:xfrm>
            <a:off x="3654826" y="2883160"/>
            <a:ext cx="1915550" cy="29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002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2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7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37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 animBg="1"/>
      <p:bldP spid="34" grpId="0" animBg="1"/>
      <p:bldP spid="34" grpId="1" animBg="1"/>
      <p:bldP spid="36" grpId="0"/>
      <p:bldP spid="37" grpId="0" animBg="1"/>
      <p:bldP spid="37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IoT—</a:t>
              </a: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物聯網實作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F290273-88FA-4BA8-8262-CB94291286C7}"/>
              </a:ext>
            </a:extLst>
          </p:cNvPr>
          <p:cNvSpPr txBox="1"/>
          <p:nvPr/>
        </p:nvSpPr>
        <p:spPr>
          <a:xfrm>
            <a:off x="412954" y="614329"/>
            <a:ext cx="7947275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佈署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預測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(2/2)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55D79D4-A906-4E73-ADEF-84B2FF88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01" y="1462185"/>
            <a:ext cx="11090819" cy="93869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EB4FF88-47C6-4B5D-99D0-6D0E5EE0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76" y="2730983"/>
            <a:ext cx="6715944" cy="1026701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47516C7C-20E1-48BF-A971-27A0292CDDFF}"/>
              </a:ext>
            </a:extLst>
          </p:cNvPr>
          <p:cNvSpPr txBox="1"/>
          <p:nvPr/>
        </p:nvSpPr>
        <p:spPr>
          <a:xfrm>
            <a:off x="4651819" y="5689631"/>
            <a:ext cx="518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預測數值顯示於</a:t>
            </a:r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LCD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</a:p>
        </p:txBody>
      </p:sp>
      <p:pic>
        <p:nvPicPr>
          <p:cNvPr id="3" name="圖片 2" descr="一張含有 電路 的圖片&#10;&#10;自動產生的描述">
            <a:extLst>
              <a:ext uri="{FF2B5EF4-FFF2-40B4-BE49-F238E27FC236}">
                <a16:creationId xmlns:a16="http://schemas.microsoft.com/office/drawing/2014/main" id="{165D0997-F4FF-4315-96FB-B18008BA5E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3" t="-803" r="13744" b="-3010"/>
          <a:stretch/>
        </p:blipFill>
        <p:spPr>
          <a:xfrm rot="10800000">
            <a:off x="386883" y="3003246"/>
            <a:ext cx="3933787" cy="3574609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084EA1B6-3751-476B-8306-3E6C5ECAD768}"/>
              </a:ext>
            </a:extLst>
          </p:cNvPr>
          <p:cNvSpPr txBox="1"/>
          <p:nvPr/>
        </p:nvSpPr>
        <p:spPr>
          <a:xfrm>
            <a:off x="412954" y="4097515"/>
            <a:ext cx="2359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Raspberry pi</a:t>
            </a:r>
            <a:endParaRPr lang="zh-TW" altLang="en-US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C61EE72-DA0F-4257-ADA7-EAF000A294E9}"/>
              </a:ext>
            </a:extLst>
          </p:cNvPr>
          <p:cNvSpPr txBox="1"/>
          <p:nvPr/>
        </p:nvSpPr>
        <p:spPr>
          <a:xfrm>
            <a:off x="2527010" y="5541691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PMS5003T</a:t>
            </a:r>
            <a:endParaRPr lang="zh-TW" altLang="en-US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98AAEA4-529D-4F19-B30F-3F83C07182FE}"/>
              </a:ext>
            </a:extLst>
          </p:cNvPr>
          <p:cNvSpPr txBox="1"/>
          <p:nvPr/>
        </p:nvSpPr>
        <p:spPr>
          <a:xfrm>
            <a:off x="2091442" y="6243671"/>
            <a:ext cx="871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LCD</a:t>
            </a:r>
            <a:endParaRPr lang="zh-TW" altLang="en-US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2179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  <p:bldP spid="40" grpId="2"/>
      <p:bldP spid="38" grpId="0"/>
      <p:bldP spid="38" grpId="1"/>
      <p:bldP spid="38" grpId="2"/>
      <p:bldP spid="32" grpId="0"/>
      <p:bldP spid="32" grpId="1"/>
      <p:bldP spid="32" grpId="2"/>
      <p:bldP spid="39" grpId="0"/>
      <p:bldP spid="39" grpId="1"/>
      <p:bldP spid="39" grpId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IoT—</a:t>
            </a: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物聯網實作</a:t>
            </a:r>
            <a:endParaRPr kumimoji="1"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圖片 17" descr="一張含有 時鐘 的圖片&#10;&#10;自動產生的描述">
            <a:extLst>
              <a:ext uri="{FF2B5EF4-FFF2-40B4-BE49-F238E27FC236}">
                <a16:creationId xmlns:a16="http://schemas.microsoft.com/office/drawing/2014/main" id="{146C5CF1-8577-4946-A864-3F2F6DAF7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5" y="1443551"/>
            <a:ext cx="4679062" cy="4324587"/>
          </a:xfrm>
          <a:prstGeom prst="rect">
            <a:avLst/>
          </a:prstGeom>
        </p:spPr>
      </p:pic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276AC73-BBB1-4800-B70D-FC02D4F7B7D2}"/>
              </a:ext>
            </a:extLst>
          </p:cNvPr>
          <p:cNvSpPr txBox="1"/>
          <p:nvPr/>
        </p:nvSpPr>
        <p:spPr>
          <a:xfrm>
            <a:off x="412955" y="614329"/>
            <a:ext cx="4093732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預到的困難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9E83D2C-0BEF-4DDD-B291-C40948BAC61C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C85AB08-E105-44FE-970B-0CDD7A6F3747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9B02E2F-2974-4D9C-9394-2270F51A1EF6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2" name="文本占位符 3">
              <a:extLst>
                <a:ext uri="{FF2B5EF4-FFF2-40B4-BE49-F238E27FC236}">
                  <a16:creationId xmlns:a16="http://schemas.microsoft.com/office/drawing/2014/main" id="{FE5BB8E6-22A0-4A2B-8850-C6EFF2BABE0C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報告人：陳亮瑜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F3EE32D-7BAB-4BE8-BE96-751C57DFA823}"/>
              </a:ext>
            </a:extLst>
          </p:cNvPr>
          <p:cNvGrpSpPr/>
          <p:nvPr/>
        </p:nvGrpSpPr>
        <p:grpSpPr>
          <a:xfrm>
            <a:off x="5225437" y="1603879"/>
            <a:ext cx="4711662" cy="893090"/>
            <a:chOff x="5225437" y="1603879"/>
            <a:chExt cx="4711662" cy="893090"/>
          </a:xfrm>
        </p:grpSpPr>
        <p:sp>
          <p:nvSpPr>
            <p:cNvPr id="35" name="矩形: 圆角 26">
              <a:extLst>
                <a:ext uri="{FF2B5EF4-FFF2-40B4-BE49-F238E27FC236}">
                  <a16:creationId xmlns:a16="http://schemas.microsoft.com/office/drawing/2014/main" id="{F44E18F7-DB98-4943-BF1F-D5F8C7332A59}"/>
                </a:ext>
              </a:extLst>
            </p:cNvPr>
            <p:cNvSpPr/>
            <p:nvPr/>
          </p:nvSpPr>
          <p:spPr>
            <a:xfrm>
              <a:off x="5225437" y="1693634"/>
              <a:ext cx="457200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9E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矩形 3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  <a:extLst>
                <a:ext uri="{FF2B5EF4-FFF2-40B4-BE49-F238E27FC236}">
                  <a16:creationId xmlns:a16="http://schemas.microsoft.com/office/drawing/2014/main" id="{49C619B5-ABFB-4171-832F-0FEE37D4A300}"/>
                </a:ext>
              </a:extLst>
            </p:cNvPr>
            <p:cNvSpPr/>
            <p:nvPr/>
          </p:nvSpPr>
          <p:spPr>
            <a:xfrm>
              <a:off x="5732421" y="2127637"/>
              <a:ext cx="42046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反序列化後再將字串符 轉 </a:t>
              </a:r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16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進制處理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37" name="文本框 570">
              <a:extLst>
                <a:ext uri="{FF2B5EF4-FFF2-40B4-BE49-F238E27FC236}">
                  <a16:creationId xmlns:a16="http://schemas.microsoft.com/office/drawing/2014/main" id="{EC7CC383-9E21-460A-A36A-53B3B9DDE765}"/>
                </a:ext>
              </a:extLst>
            </p:cNvPr>
            <p:cNvSpPr txBox="1"/>
            <p:nvPr/>
          </p:nvSpPr>
          <p:spPr>
            <a:xfrm>
              <a:off x="5732421" y="1603879"/>
              <a:ext cx="3775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無法處理二位元的資料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文本框 571">
              <a:extLst>
                <a:ext uri="{FF2B5EF4-FFF2-40B4-BE49-F238E27FC236}">
                  <a16:creationId xmlns:a16="http://schemas.microsoft.com/office/drawing/2014/main" id="{DC8B3587-EDC2-4D69-8007-78794C43BB19}"/>
                </a:ext>
              </a:extLst>
            </p:cNvPr>
            <p:cNvSpPr txBox="1"/>
            <p:nvPr/>
          </p:nvSpPr>
          <p:spPr>
            <a:xfrm>
              <a:off x="5244685" y="17375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F9E6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B142BF3-F3E1-4AC5-9F2A-C361668ACD47}"/>
              </a:ext>
            </a:extLst>
          </p:cNvPr>
          <p:cNvGrpSpPr/>
          <p:nvPr/>
        </p:nvGrpSpPr>
        <p:grpSpPr>
          <a:xfrm>
            <a:off x="5225437" y="3008415"/>
            <a:ext cx="6918947" cy="2570095"/>
            <a:chOff x="5225437" y="3008415"/>
            <a:chExt cx="6918947" cy="2570095"/>
          </a:xfrm>
        </p:grpSpPr>
        <p:sp>
          <p:nvSpPr>
            <p:cNvPr id="40" name="矩形: 圆角 27">
              <a:extLst>
                <a:ext uri="{FF2B5EF4-FFF2-40B4-BE49-F238E27FC236}">
                  <a16:creationId xmlns:a16="http://schemas.microsoft.com/office/drawing/2014/main" id="{1F38F928-9609-4734-9347-06703B277892}"/>
                </a:ext>
              </a:extLst>
            </p:cNvPr>
            <p:cNvSpPr/>
            <p:nvPr/>
          </p:nvSpPr>
          <p:spPr>
            <a:xfrm>
              <a:off x="5225437" y="3021003"/>
              <a:ext cx="457200" cy="4569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9E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矩形 40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  <a:extLst>
                <a:ext uri="{FF2B5EF4-FFF2-40B4-BE49-F238E27FC236}">
                  <a16:creationId xmlns:a16="http://schemas.microsoft.com/office/drawing/2014/main" id="{90B31239-4CA9-43A3-914F-4CD5E32B2F14}"/>
                </a:ext>
              </a:extLst>
            </p:cNvPr>
            <p:cNvSpPr/>
            <p:nvPr/>
          </p:nvSpPr>
          <p:spPr>
            <a:xfrm>
              <a:off x="5768900" y="3793406"/>
              <a:ext cx="5719295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00000"/>
                </a:lnSpc>
                <a:spcBef>
                  <a:spcPts val="1200"/>
                </a:spcBef>
                <a:buFont typeface="Wingdings" panose="05000000000000000000" pitchFamily="2" charset="2"/>
                <a:buChar char="Ø"/>
              </a:pP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sudo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 ln -f -s /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usr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/bin/python3 /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usr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/bin/python</a:t>
              </a:r>
            </a:p>
            <a:p>
              <a:pPr marL="285750" indent="-285750">
                <a:lnSpc>
                  <a:spcPct val="100000"/>
                </a:lnSpc>
                <a:spcBef>
                  <a:spcPts val="1200"/>
                </a:spcBef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把這個 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symbolic link 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指到 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python 3 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的地方，這樣我們系統預設 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python 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就為變成 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python 3</a:t>
              </a:r>
            </a:p>
            <a:p>
              <a:pPr marL="285750" indent="-285750">
                <a:lnSpc>
                  <a:spcPct val="100000"/>
                </a:lnSpc>
                <a:spcBef>
                  <a:spcPts val="1200"/>
                </a:spcBef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執行 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python 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或 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python3 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都預設執行 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python 3 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版本的 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Semilight" panose="020B0402040204020203" pitchFamily="34" charset="0"/>
                </a:rPr>
                <a:t>python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42" name="文本框 573">
              <a:extLst>
                <a:ext uri="{FF2B5EF4-FFF2-40B4-BE49-F238E27FC236}">
                  <a16:creationId xmlns:a16="http://schemas.microsoft.com/office/drawing/2014/main" id="{41D3B0CA-4D48-4D3C-B205-57FEEAF879C0}"/>
                </a:ext>
              </a:extLst>
            </p:cNvPr>
            <p:cNvSpPr txBox="1"/>
            <p:nvPr/>
          </p:nvSpPr>
          <p:spPr>
            <a:xfrm>
              <a:off x="5729295" y="3008415"/>
              <a:ext cx="64150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建立的模型無法執行於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Raspberry pi 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</a:t>
              </a:r>
            </a:p>
          </p:txBody>
        </p:sp>
        <p:sp>
          <p:nvSpPr>
            <p:cNvPr id="43" name="文本框 574">
              <a:extLst>
                <a:ext uri="{FF2B5EF4-FFF2-40B4-BE49-F238E27FC236}">
                  <a16:creationId xmlns:a16="http://schemas.microsoft.com/office/drawing/2014/main" id="{F4980F86-9931-4BA3-B81A-E9C01918C1CE}"/>
                </a:ext>
              </a:extLst>
            </p:cNvPr>
            <p:cNvSpPr txBox="1"/>
            <p:nvPr/>
          </p:nvSpPr>
          <p:spPr>
            <a:xfrm>
              <a:off x="5264626" y="3065621"/>
              <a:ext cx="418704" cy="369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F9E6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7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37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等腰三角形 22"/>
          <p:cNvSpPr/>
          <p:nvPr/>
        </p:nvSpPr>
        <p:spPr>
          <a:xfrm rot="5400000">
            <a:off x="-354902" y="1593655"/>
            <a:ext cx="2812747" cy="2101740"/>
          </a:xfrm>
          <a:prstGeom prst="triangl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2647493" y="2890788"/>
            <a:ext cx="7149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Line </a:t>
            </a:r>
            <a:r>
              <a:rPr lang="en-US" altLang="zh-CN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ChatBot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&amp; Grafana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0384747" y="2655849"/>
            <a:ext cx="2069408" cy="1546303"/>
          </a:xfrm>
          <a:prstGeom prst="triangl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等腰三角形 20"/>
          <p:cNvSpPr/>
          <p:nvPr/>
        </p:nvSpPr>
        <p:spPr>
          <a:xfrm rot="5400000">
            <a:off x="-436508" y="2327919"/>
            <a:ext cx="3458403" cy="2584187"/>
          </a:xfrm>
          <a:prstGeom prst="triangle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7928" y="2883669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zh-CN" altLang="en-US" sz="9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382" y="3721785"/>
            <a:ext cx="6312125" cy="270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以社群軟體機器人，提供使用直覺的使用介面，讓使用者方便查詢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  <p:bldP spid="22" grpId="0" animBg="1"/>
      <p:bldP spid="21" grpId="0" animBg="1"/>
      <p:bldP spid="4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Line </a:t>
              </a:r>
              <a:r>
                <a:rPr kumimoji="1" lang="en-US" altLang="zh-CN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ChatBot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C0596F-F659-448B-A9D9-986B060D9881}"/>
              </a:ext>
            </a:extLst>
          </p:cNvPr>
          <p:cNvSpPr txBox="1"/>
          <p:nvPr/>
        </p:nvSpPr>
        <p:spPr>
          <a:xfrm>
            <a:off x="2740991" y="250155"/>
            <a:ext cx="634308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登入頁面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圖片 3" descr="一張含有 電子用品, 監視器, 電腦 的圖片&#10;&#10;自動產生的描述">
            <a:extLst>
              <a:ext uri="{FF2B5EF4-FFF2-40B4-BE49-F238E27FC236}">
                <a16:creationId xmlns:a16="http://schemas.microsoft.com/office/drawing/2014/main" id="{DB87141A-1342-4AE0-8461-73725625B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050" y="1018111"/>
            <a:ext cx="2981607" cy="530167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EE1575C0-4F36-40CC-BB9C-47E8F0C7D9B1}"/>
              </a:ext>
            </a:extLst>
          </p:cNvPr>
          <p:cNvSpPr/>
          <p:nvPr/>
        </p:nvSpPr>
        <p:spPr>
          <a:xfrm>
            <a:off x="8240382" y="1684575"/>
            <a:ext cx="1832180" cy="374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D2C55183-9D48-49BA-AA57-E7114DA37760}"/>
              </a:ext>
            </a:extLst>
          </p:cNvPr>
          <p:cNvSpPr txBox="1">
            <a:spLocks/>
          </p:cNvSpPr>
          <p:nvPr/>
        </p:nvSpPr>
        <p:spPr>
          <a:xfrm>
            <a:off x="2165567" y="2157162"/>
            <a:ext cx="4446163" cy="163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24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加入好友後，顯示歡迎詞。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2400"/>
              </a:spcBef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觀迎來到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智慧特助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625CC57-0F7B-4164-A280-B2D5770DB65A}"/>
              </a:ext>
            </a:extLst>
          </p:cNvPr>
          <p:cNvCxnSpPr>
            <a:cxnSpLocks/>
            <a:stCxn id="32" idx="0"/>
            <a:endCxn id="51" idx="1"/>
          </p:cNvCxnSpPr>
          <p:nvPr/>
        </p:nvCxnSpPr>
        <p:spPr>
          <a:xfrm rot="5400000" flipH="1" flipV="1">
            <a:off x="6171948" y="88729"/>
            <a:ext cx="285135" cy="3851733"/>
          </a:xfrm>
          <a:prstGeom prst="bentConnector2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8979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 animBg="1"/>
      <p:bldP spid="51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Line </a:t>
              </a:r>
              <a:r>
                <a:rPr kumimoji="1" lang="en-US" altLang="zh-CN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ChatBot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C0596F-F659-448B-A9D9-986B060D9881}"/>
              </a:ext>
            </a:extLst>
          </p:cNvPr>
          <p:cNvSpPr txBox="1"/>
          <p:nvPr/>
        </p:nvSpPr>
        <p:spPr>
          <a:xfrm>
            <a:off x="2740991" y="250155"/>
            <a:ext cx="634308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使用說明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D2C55183-9D48-49BA-AA57-E7114DA37760}"/>
              </a:ext>
            </a:extLst>
          </p:cNvPr>
          <p:cNvSpPr txBox="1">
            <a:spLocks/>
          </p:cNvSpPr>
          <p:nvPr/>
        </p:nvSpPr>
        <p:spPr>
          <a:xfrm>
            <a:off x="344467" y="1028177"/>
            <a:ext cx="6671698" cy="5374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空品監測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即刻知道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目前桃園空氣品質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空品預報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告訴您桃園市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下個時段可能的空氣品質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空品科普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讓您擁有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的小知識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觀光導覽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桃園市哪裡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好玩好吃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一次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推薦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給您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天氣預報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接下來天氣如何呢？點擊我馬上讓您知道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" name="圖片 19" descr="一張含有 電子用品, 螢幕擷取畫面 的圖片&#10;&#10;自動產生的描述">
            <a:extLst>
              <a:ext uri="{FF2B5EF4-FFF2-40B4-BE49-F238E27FC236}">
                <a16:creationId xmlns:a16="http://schemas.microsoft.com/office/drawing/2014/main" id="{3A40FD75-65D2-4F0D-A163-800C07A0A8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83" y="1016981"/>
            <a:ext cx="2982243" cy="53028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EE1575C0-4F36-40CC-BB9C-47E8F0C7D9B1}"/>
              </a:ext>
            </a:extLst>
          </p:cNvPr>
          <p:cNvSpPr/>
          <p:nvPr/>
        </p:nvSpPr>
        <p:spPr>
          <a:xfrm>
            <a:off x="8687348" y="1891052"/>
            <a:ext cx="1832180" cy="1982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625CC57-0F7B-4164-A280-B2D5770DB65A}"/>
              </a:ext>
            </a:extLst>
          </p:cNvPr>
          <p:cNvCxnSpPr>
            <a:cxnSpLocks/>
            <a:stCxn id="32" idx="3"/>
            <a:endCxn id="51" idx="1"/>
          </p:cNvCxnSpPr>
          <p:nvPr/>
        </p:nvCxnSpPr>
        <p:spPr>
          <a:xfrm flipV="1">
            <a:off x="7016165" y="2882481"/>
            <a:ext cx="1671183" cy="833092"/>
          </a:xfrm>
          <a:prstGeom prst="bentConnector3">
            <a:avLst>
              <a:gd name="adj1" fmla="val 50000"/>
            </a:avLst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7841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 uiExpand="1" build="p"/>
      <p:bldP spid="51" grpId="0" animBg="1"/>
      <p:bldP spid="51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Line </a:t>
              </a:r>
              <a:r>
                <a:rPr kumimoji="1" lang="en-US" altLang="zh-CN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ChatBot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C0596F-F659-448B-A9D9-986B060D9881}"/>
              </a:ext>
            </a:extLst>
          </p:cNvPr>
          <p:cNvSpPr txBox="1"/>
          <p:nvPr/>
        </p:nvSpPr>
        <p:spPr>
          <a:xfrm>
            <a:off x="2740991" y="250155"/>
            <a:ext cx="634308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空品監測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625CC57-0F7B-4164-A280-B2D5770DB65A}"/>
              </a:ext>
            </a:extLst>
          </p:cNvPr>
          <p:cNvCxnSpPr>
            <a:cxnSpLocks/>
            <a:stCxn id="31" idx="0"/>
            <a:endCxn id="51" idx="1"/>
          </p:cNvCxnSpPr>
          <p:nvPr/>
        </p:nvCxnSpPr>
        <p:spPr>
          <a:xfrm rot="5400000" flipH="1" flipV="1">
            <a:off x="5122450" y="1018947"/>
            <a:ext cx="400370" cy="5945720"/>
          </a:xfrm>
          <a:prstGeom prst="bentConnector2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9F20CEC1-6100-4AF9-8917-BB2849D10F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95" y="1016981"/>
            <a:ext cx="2982243" cy="53028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EE1575C0-4F36-40CC-BB9C-47E8F0C7D9B1}"/>
              </a:ext>
            </a:extLst>
          </p:cNvPr>
          <p:cNvSpPr/>
          <p:nvPr/>
        </p:nvSpPr>
        <p:spPr>
          <a:xfrm>
            <a:off x="8295495" y="1474839"/>
            <a:ext cx="2087370" cy="4633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A960527F-86E0-4113-9153-4B2FE126950C}"/>
              </a:ext>
            </a:extLst>
          </p:cNvPr>
          <p:cNvSpPr txBox="1">
            <a:spLocks/>
          </p:cNvSpPr>
          <p:nvPr/>
        </p:nvSpPr>
        <p:spPr>
          <a:xfrm>
            <a:off x="267942" y="1765598"/>
            <a:ext cx="7938465" cy="1007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空品監測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即刻知道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目前桃園市各區空氣品質偵測站數值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CBBEC4-425D-4BDA-BF6E-A44140EAD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35" y="4182161"/>
            <a:ext cx="3424862" cy="230972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1FBBF1E-D5D5-4654-BBD3-EF98B9A149BA}"/>
              </a:ext>
            </a:extLst>
          </p:cNvPr>
          <p:cNvSpPr/>
          <p:nvPr/>
        </p:nvSpPr>
        <p:spPr>
          <a:xfrm>
            <a:off x="1809135" y="4191992"/>
            <a:ext cx="1081279" cy="1154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3712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 animBg="1"/>
      <p:bldP spid="51" grpId="1" animBg="1"/>
      <p:bldP spid="22" grpId="0" uiExpand="1" build="p"/>
      <p:bldP spid="31" grpId="0" animBg="1"/>
      <p:bldP spid="31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Line </a:t>
              </a:r>
              <a:r>
                <a:rPr kumimoji="1" lang="en-US" altLang="zh-CN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ChatBot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C0596F-F659-448B-A9D9-986B060D9881}"/>
              </a:ext>
            </a:extLst>
          </p:cNvPr>
          <p:cNvSpPr txBox="1"/>
          <p:nvPr/>
        </p:nvSpPr>
        <p:spPr>
          <a:xfrm>
            <a:off x="2740991" y="250155"/>
            <a:ext cx="634308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</a:t>
            </a:r>
            <a:r>
              <a:rPr lang="zh-TW" altLang="en-US" sz="4265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品監測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圖片 6" descr="一張含有 電子用品, 電腦, 黑色, 停車 的圖片&#10;&#10;自動產生的描述">
            <a:extLst>
              <a:ext uri="{FF2B5EF4-FFF2-40B4-BE49-F238E27FC236}">
                <a16:creationId xmlns:a16="http://schemas.microsoft.com/office/drawing/2014/main" id="{49F72E7B-EE93-4F1A-A2AF-0B315A9659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248" y="1012371"/>
            <a:ext cx="2982243" cy="53028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EE1575C0-4F36-40CC-BB9C-47E8F0C7D9B1}"/>
              </a:ext>
            </a:extLst>
          </p:cNvPr>
          <p:cNvSpPr/>
          <p:nvPr/>
        </p:nvSpPr>
        <p:spPr>
          <a:xfrm>
            <a:off x="8349248" y="1985170"/>
            <a:ext cx="2022013" cy="1725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F168E858-1706-4FA4-A4BA-BFC6621AD56F}"/>
              </a:ext>
            </a:extLst>
          </p:cNvPr>
          <p:cNvSpPr txBox="1">
            <a:spLocks/>
          </p:cNvSpPr>
          <p:nvPr/>
        </p:nvSpPr>
        <p:spPr>
          <a:xfrm>
            <a:off x="371155" y="1301500"/>
            <a:ext cx="5184072" cy="2243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品監測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建立之各區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預測模型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前一小時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數值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預測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下一小時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數值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2C2927D1-3BA4-4FB8-97BA-0E73D8C143C7}"/>
              </a:ext>
            </a:extLst>
          </p:cNvPr>
          <p:cNvCxnSpPr>
            <a:cxnSpLocks/>
            <a:stCxn id="23" idx="3"/>
            <a:endCxn id="51" idx="1"/>
          </p:cNvCxnSpPr>
          <p:nvPr/>
        </p:nvCxnSpPr>
        <p:spPr>
          <a:xfrm>
            <a:off x="5555227" y="2423311"/>
            <a:ext cx="2794021" cy="424653"/>
          </a:xfrm>
          <a:prstGeom prst="bentConnector3">
            <a:avLst>
              <a:gd name="adj1" fmla="val 50000"/>
            </a:avLst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ADBE5EA-812B-4E11-90D9-FCB568102DE0}"/>
              </a:ext>
            </a:extLst>
          </p:cNvPr>
          <p:cNvSpPr/>
          <p:nvPr/>
        </p:nvSpPr>
        <p:spPr>
          <a:xfrm>
            <a:off x="8341992" y="3922822"/>
            <a:ext cx="947151" cy="1041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72718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 animBg="1"/>
      <p:bldP spid="51" grpId="1" animBg="1"/>
      <p:bldP spid="23" grpId="0" uiExpand="1" build="p"/>
      <p:bldP spid="30" grpId="0" animBg="1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政府公開資料下載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65D8A5D-3E7B-4E22-8689-04F316BDD570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979447-4311-4EE4-80B7-C573438A360E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4A0146-D995-4BD1-BFED-0A188DDF84A9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31" name="文本占位符 3">
              <a:extLst>
                <a:ext uri="{FF2B5EF4-FFF2-40B4-BE49-F238E27FC236}">
                  <a16:creationId xmlns:a16="http://schemas.microsoft.com/office/drawing/2014/main" id="{C5F73BFE-BE53-451F-84D0-0C39A6D35076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報告人：詹祐德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4639E258-49D9-4482-AC98-8A7619121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7" y="541545"/>
            <a:ext cx="11855225" cy="577491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F9B7FC8-D161-455E-8F91-9607AAE10923}"/>
              </a:ext>
            </a:extLst>
          </p:cNvPr>
          <p:cNvSpPr/>
          <p:nvPr/>
        </p:nvSpPr>
        <p:spPr>
          <a:xfrm>
            <a:off x="210457" y="3429000"/>
            <a:ext cx="1234885" cy="236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1767DB-E08E-4AD1-8BA9-A23AB37E0421}"/>
              </a:ext>
            </a:extLst>
          </p:cNvPr>
          <p:cNvSpPr/>
          <p:nvPr/>
        </p:nvSpPr>
        <p:spPr>
          <a:xfrm>
            <a:off x="1537812" y="5978013"/>
            <a:ext cx="2198446" cy="2348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5530E35A-7C9A-43A2-BA0D-CF4617F36AED}"/>
              </a:ext>
            </a:extLst>
          </p:cNvPr>
          <p:cNvSpPr txBox="1">
            <a:spLocks/>
          </p:cNvSpPr>
          <p:nvPr/>
        </p:nvSpPr>
        <p:spPr>
          <a:xfrm>
            <a:off x="5604387" y="4477382"/>
            <a:ext cx="5392195" cy="1839073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解決方式</a:t>
            </a:r>
          </a:p>
          <a:p>
            <a:pPr marL="0" indent="0" algn="just">
              <a:buNone/>
            </a:pP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舊版空氣品質監測網</a:t>
            </a:r>
          </a:p>
          <a:p>
            <a:pPr marL="0" indent="0" algn="just">
              <a:buNone/>
            </a:pPr>
            <a:r>
              <a:rPr lang="zh-TW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擁有最完整的資料內容</a:t>
            </a:r>
            <a:endParaRPr lang="en-US" altLang="zh-TW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31807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Line </a:t>
              </a:r>
              <a:r>
                <a:rPr kumimoji="1" lang="en-US" altLang="zh-CN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ChatBot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C0596F-F659-448B-A9D9-986B060D9881}"/>
              </a:ext>
            </a:extLst>
          </p:cNvPr>
          <p:cNvSpPr txBox="1"/>
          <p:nvPr/>
        </p:nvSpPr>
        <p:spPr>
          <a:xfrm>
            <a:off x="2740991" y="250155"/>
            <a:ext cx="634308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空品科普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12C1A78-6CC1-469F-ACAC-C29C504E5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3" y="4190264"/>
            <a:ext cx="3424862" cy="2309727"/>
          </a:xfrm>
          <a:prstGeom prst="rect">
            <a:avLst/>
          </a:prstGeom>
        </p:spPr>
      </p:pic>
      <p:pic>
        <p:nvPicPr>
          <p:cNvPr id="8" name="圖片 7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7C0E463A-456C-493B-BBF2-81868E45DB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38" y="987150"/>
            <a:ext cx="2982243" cy="53028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6DFDD0F-ACE0-44CF-8C64-D0D3F5E66A75}"/>
              </a:ext>
            </a:extLst>
          </p:cNvPr>
          <p:cNvSpPr/>
          <p:nvPr/>
        </p:nvSpPr>
        <p:spPr>
          <a:xfrm>
            <a:off x="2680053" y="4204046"/>
            <a:ext cx="1055082" cy="11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C20A99-6945-4F98-871C-A7279298A63A}"/>
              </a:ext>
            </a:extLst>
          </p:cNvPr>
          <p:cNvSpPr/>
          <p:nvPr/>
        </p:nvSpPr>
        <p:spPr>
          <a:xfrm>
            <a:off x="4978855" y="3638550"/>
            <a:ext cx="1285875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D5CECBE-E4B3-4621-B4A3-6ECEEAB0C74B}"/>
              </a:ext>
            </a:extLst>
          </p:cNvPr>
          <p:cNvSpPr/>
          <p:nvPr/>
        </p:nvSpPr>
        <p:spPr>
          <a:xfrm>
            <a:off x="4712156" y="4832480"/>
            <a:ext cx="1914786" cy="1052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01AD882-23FB-4573-9A3A-3018B07D6419}"/>
              </a:ext>
            </a:extLst>
          </p:cNvPr>
          <p:cNvCxnSpPr>
            <a:cxnSpLocks/>
            <a:stCxn id="22" idx="0"/>
            <a:endCxn id="25" idx="1"/>
          </p:cNvCxnSpPr>
          <p:nvPr/>
        </p:nvCxnSpPr>
        <p:spPr>
          <a:xfrm rot="5400000" flipH="1" flipV="1">
            <a:off x="3862864" y="3088056"/>
            <a:ext cx="460721" cy="1771261"/>
          </a:xfrm>
          <a:prstGeom prst="bentConnector2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BB5AAFC5-33A0-4062-A2B8-BD6D8C0FF7FE}"/>
              </a:ext>
            </a:extLst>
          </p:cNvPr>
          <p:cNvSpPr txBox="1">
            <a:spLocks/>
          </p:cNvSpPr>
          <p:nvPr/>
        </p:nvSpPr>
        <p:spPr>
          <a:xfrm>
            <a:off x="356663" y="1328676"/>
            <a:ext cx="3736561" cy="2116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200"/>
              </a:spcBef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空氣污染物的小常識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1200"/>
              </a:spcBef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來聽我說關於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</a:p>
          <a:p>
            <a:pPr algn="just">
              <a:spcBef>
                <a:spcPts val="1200"/>
              </a:spcBef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與我們健康的關係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74AE204B-6109-4F24-AF75-6C0016B423D7}"/>
              </a:ext>
            </a:extLst>
          </p:cNvPr>
          <p:cNvSpPr txBox="1">
            <a:spLocks/>
          </p:cNvSpPr>
          <p:nvPr/>
        </p:nvSpPr>
        <p:spPr>
          <a:xfrm>
            <a:off x="7829786" y="987150"/>
            <a:ext cx="3894127" cy="3589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在空氣中有許多不同的物質，包含氧氣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(O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，水蒸氣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(H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O)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等等一些無害的物質，其中足以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危害健康或生活環境的物質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。我們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稱之為空氣汙染物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。其中漂浮在空氣中像灰塵的粒狀物稱為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懸浮微粒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particulate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matter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,PM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A79EC76B-EE70-4EEF-B33D-75F1DC464F79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 flipV="1">
            <a:off x="6626942" y="4576867"/>
            <a:ext cx="3149908" cy="782042"/>
          </a:xfrm>
          <a:prstGeom prst="bentConnector2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48272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8" grpId="0" uiExpand="1"/>
      <p:bldP spid="3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Line </a:t>
              </a:r>
              <a:r>
                <a:rPr kumimoji="1" lang="en-US" altLang="zh-CN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ChatBot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C0596F-F659-448B-A9D9-986B060D9881}"/>
              </a:ext>
            </a:extLst>
          </p:cNvPr>
          <p:cNvSpPr txBox="1"/>
          <p:nvPr/>
        </p:nvSpPr>
        <p:spPr>
          <a:xfrm>
            <a:off x="2740991" y="250155"/>
            <a:ext cx="634308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空品科普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12C1A78-6CC1-469F-ACAC-C29C504E5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3" y="4190264"/>
            <a:ext cx="3424862" cy="230972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6DFDD0F-ACE0-44CF-8C64-D0D3F5E66A75}"/>
              </a:ext>
            </a:extLst>
          </p:cNvPr>
          <p:cNvSpPr/>
          <p:nvPr/>
        </p:nvSpPr>
        <p:spPr>
          <a:xfrm>
            <a:off x="2680053" y="4204046"/>
            <a:ext cx="1055082" cy="11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BB5AAFC5-33A0-4062-A2B8-BD6D8C0FF7FE}"/>
              </a:ext>
            </a:extLst>
          </p:cNvPr>
          <p:cNvSpPr txBox="1">
            <a:spLocks/>
          </p:cNvSpPr>
          <p:nvPr/>
        </p:nvSpPr>
        <p:spPr>
          <a:xfrm>
            <a:off x="356663" y="1328676"/>
            <a:ext cx="3736561" cy="2116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200"/>
              </a:spcBef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空氣污染物的小常識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1200"/>
              </a:spcBef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來聽我說關於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</a:p>
          <a:p>
            <a:pPr algn="just">
              <a:spcBef>
                <a:spcPts val="1200"/>
              </a:spcBef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與我們健康的關係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74AE204B-6109-4F24-AF75-6C0016B423D7}"/>
              </a:ext>
            </a:extLst>
          </p:cNvPr>
          <p:cNvSpPr txBox="1">
            <a:spLocks/>
          </p:cNvSpPr>
          <p:nvPr/>
        </p:nvSpPr>
        <p:spPr>
          <a:xfrm>
            <a:off x="7829786" y="987150"/>
            <a:ext cx="3894127" cy="3589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粒徑大小有分別，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小於或等於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微米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μm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為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公尺的百萬分之一），就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稱為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，通稱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細懸浮微粒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，其單位以微克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立方公尺（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μg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/m3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直徑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還不到人的頭髮粗細的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1/28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，非常微細。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A64A5142-8563-4FA7-99DA-FB1F76DB5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11" y="989771"/>
            <a:ext cx="2982243" cy="53028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D3C20A99-6945-4F98-871C-A7279298A63A}"/>
              </a:ext>
            </a:extLst>
          </p:cNvPr>
          <p:cNvSpPr/>
          <p:nvPr/>
        </p:nvSpPr>
        <p:spPr>
          <a:xfrm>
            <a:off x="5092700" y="3884357"/>
            <a:ext cx="1285875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D5CECBE-E4B3-4621-B4A3-6ECEEAB0C74B}"/>
              </a:ext>
            </a:extLst>
          </p:cNvPr>
          <p:cNvSpPr/>
          <p:nvPr/>
        </p:nvSpPr>
        <p:spPr>
          <a:xfrm>
            <a:off x="4712156" y="4832480"/>
            <a:ext cx="1914786" cy="1052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01AD882-23FB-4573-9A3A-3018B07D6419}"/>
              </a:ext>
            </a:extLst>
          </p:cNvPr>
          <p:cNvCxnSpPr>
            <a:cxnSpLocks/>
            <a:stCxn id="22" idx="0"/>
            <a:endCxn id="25" idx="1"/>
          </p:cNvCxnSpPr>
          <p:nvPr/>
        </p:nvCxnSpPr>
        <p:spPr>
          <a:xfrm rot="5400000" flipH="1" flipV="1">
            <a:off x="4042690" y="3154036"/>
            <a:ext cx="214914" cy="1885106"/>
          </a:xfrm>
          <a:prstGeom prst="bentConnector2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A79EC76B-EE70-4EEF-B33D-75F1DC464F79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 flipV="1">
            <a:off x="6626942" y="4576867"/>
            <a:ext cx="3149908" cy="782042"/>
          </a:xfrm>
          <a:prstGeom prst="bentConnector2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7729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8" grpId="0" uiExpand="1"/>
      <p:bldP spid="30" grpId="0"/>
      <p:bldP spid="25" grpId="0" animBg="1"/>
      <p:bldP spid="25" grpId="1" animBg="1"/>
      <p:bldP spid="26" grpId="0" animBg="1"/>
      <p:bldP spid="26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B59D44D6-2AAB-437E-A018-72E3ED694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11" y="1016981"/>
            <a:ext cx="2982243" cy="530280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Line </a:t>
              </a:r>
              <a:r>
                <a:rPr kumimoji="1" lang="en-US" altLang="zh-CN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ChatBot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C0596F-F659-448B-A9D9-986B060D9881}"/>
              </a:ext>
            </a:extLst>
          </p:cNvPr>
          <p:cNvSpPr txBox="1"/>
          <p:nvPr/>
        </p:nvSpPr>
        <p:spPr>
          <a:xfrm>
            <a:off x="2740991" y="250155"/>
            <a:ext cx="634308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空品科普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12C1A78-6CC1-469F-ACAC-C29C504E54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3" y="4190264"/>
            <a:ext cx="3424862" cy="230972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6DFDD0F-ACE0-44CF-8C64-D0D3F5E66A75}"/>
              </a:ext>
            </a:extLst>
          </p:cNvPr>
          <p:cNvSpPr/>
          <p:nvPr/>
        </p:nvSpPr>
        <p:spPr>
          <a:xfrm>
            <a:off x="2680053" y="4204046"/>
            <a:ext cx="1101472" cy="11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BB5AAFC5-33A0-4062-A2B8-BD6D8C0FF7FE}"/>
              </a:ext>
            </a:extLst>
          </p:cNvPr>
          <p:cNvSpPr txBox="1">
            <a:spLocks/>
          </p:cNvSpPr>
          <p:nvPr/>
        </p:nvSpPr>
        <p:spPr>
          <a:xfrm>
            <a:off x="356663" y="1328676"/>
            <a:ext cx="3736561" cy="2116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200"/>
              </a:spcBef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空氣污染物的小常識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spcBef>
                <a:spcPts val="1200"/>
              </a:spcBef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來聽我說關於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</a:p>
          <a:p>
            <a:pPr algn="just">
              <a:spcBef>
                <a:spcPts val="1200"/>
              </a:spcBef>
            </a:pP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與我們健康的關係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74AE204B-6109-4F24-AF75-6C0016B423D7}"/>
              </a:ext>
            </a:extLst>
          </p:cNvPr>
          <p:cNvSpPr txBox="1">
            <a:spLocks/>
          </p:cNvSpPr>
          <p:nvPr/>
        </p:nvSpPr>
        <p:spPr>
          <a:xfrm>
            <a:off x="7829786" y="614329"/>
            <a:ext cx="3894127" cy="5642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比較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大的懸浮粒子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可以被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人體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纖毛和黏液自行過濾掉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，無法通過我們的鼻子和咽喉，進入到人體內部。然而，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小於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微米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細懸浮微粒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，包含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，可以通過這些屏障到達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支氣管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肺泡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所在的位置並沈積於體內，在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無法被清除時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，便會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造成各種疾病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，特別是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以下的微粒對人體健康的影響最大。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C20A99-6945-4F98-871C-A7279298A63A}"/>
              </a:ext>
            </a:extLst>
          </p:cNvPr>
          <p:cNvSpPr/>
          <p:nvPr/>
        </p:nvSpPr>
        <p:spPr>
          <a:xfrm>
            <a:off x="5009549" y="3730845"/>
            <a:ext cx="1364123" cy="280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D5CECBE-E4B3-4621-B4A3-6ECEEAB0C74B}"/>
              </a:ext>
            </a:extLst>
          </p:cNvPr>
          <p:cNvSpPr/>
          <p:nvPr/>
        </p:nvSpPr>
        <p:spPr>
          <a:xfrm>
            <a:off x="4729316" y="4413594"/>
            <a:ext cx="1924590" cy="1544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01AD882-23FB-4573-9A3A-3018B07D6419}"/>
              </a:ext>
            </a:extLst>
          </p:cNvPr>
          <p:cNvCxnSpPr>
            <a:cxnSpLocks/>
            <a:stCxn id="22" idx="0"/>
            <a:endCxn id="25" idx="1"/>
          </p:cNvCxnSpPr>
          <p:nvPr/>
        </p:nvCxnSpPr>
        <p:spPr>
          <a:xfrm rot="5400000" flipH="1" flipV="1">
            <a:off x="3953593" y="3148090"/>
            <a:ext cx="333152" cy="1778760"/>
          </a:xfrm>
          <a:prstGeom prst="bentConnector2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A79EC76B-EE70-4EEF-B33D-75F1DC464F79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6653906" y="3435475"/>
            <a:ext cx="1175880" cy="1750496"/>
          </a:xfrm>
          <a:prstGeom prst="bentConnector3">
            <a:avLst>
              <a:gd name="adj1" fmla="val 50000"/>
            </a:avLst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66063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8" grpId="0" uiExpand="1"/>
      <p:bldP spid="30" grpId="0"/>
      <p:bldP spid="25" grpId="0" animBg="1"/>
      <p:bldP spid="25" grpId="1" animBg="1"/>
      <p:bldP spid="26" grpId="0" animBg="1"/>
      <p:bldP spid="26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Line </a:t>
              </a:r>
              <a:r>
                <a:rPr kumimoji="1" lang="en-US" altLang="zh-CN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ChatBot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C0596F-F659-448B-A9D9-986B060D9881}"/>
              </a:ext>
            </a:extLst>
          </p:cNvPr>
          <p:cNvSpPr txBox="1"/>
          <p:nvPr/>
        </p:nvSpPr>
        <p:spPr>
          <a:xfrm>
            <a:off x="2740991" y="250155"/>
            <a:ext cx="6343084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觀光導覽</a:t>
            </a:r>
            <a:r>
              <a:rPr lang="en-US" altLang="zh-TW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天氣預報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2C2927D1-3BA4-4FB8-97BA-0E73D8C143C7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4150649" y="2565194"/>
            <a:ext cx="1113100" cy="2777602"/>
          </a:xfrm>
          <a:prstGeom prst="bentConnector2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29D65720-7026-4452-909B-FF54AC325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69" y="1045953"/>
            <a:ext cx="3424862" cy="2309727"/>
          </a:xfrm>
          <a:prstGeom prst="rect">
            <a:avLst/>
          </a:prstGeom>
        </p:spPr>
      </p:pic>
      <p:pic>
        <p:nvPicPr>
          <p:cNvPr id="5" name="圖片 4" descr="一張含有 螢幕擷取畫面, 標誌 的圖片&#10;&#10;自動產生的描述">
            <a:extLst>
              <a:ext uri="{FF2B5EF4-FFF2-40B4-BE49-F238E27FC236}">
                <a16:creationId xmlns:a16="http://schemas.microsoft.com/office/drawing/2014/main" id="{EB71C9CA-8B23-4BBA-9EE7-C59CE103E9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6" y="1016981"/>
            <a:ext cx="2982243" cy="53028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5F984AB-1D7C-4EE9-86F5-DA6801FC7406}"/>
              </a:ext>
            </a:extLst>
          </p:cNvPr>
          <p:cNvSpPr/>
          <p:nvPr/>
        </p:nvSpPr>
        <p:spPr>
          <a:xfrm>
            <a:off x="5545264" y="2200816"/>
            <a:ext cx="1101472" cy="11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D2135FC-90BF-4911-BEB3-F546AB934BA1}"/>
              </a:ext>
            </a:extLst>
          </p:cNvPr>
          <p:cNvSpPr/>
          <p:nvPr/>
        </p:nvSpPr>
        <p:spPr>
          <a:xfrm>
            <a:off x="6651391" y="2205736"/>
            <a:ext cx="1101472" cy="11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2197C7B1-66B0-4E49-AA31-41A3BC312796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7274906" y="3329586"/>
            <a:ext cx="1113098" cy="1258656"/>
          </a:xfrm>
          <a:prstGeom prst="bentConnector2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93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77780D-2BAD-400F-84B1-0661138106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75" y="945232"/>
            <a:ext cx="2982243" cy="53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4791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5" grpId="0" animBg="1"/>
      <p:bldP spid="25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Grafana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圖片 3" descr="一張含有 草, 監視器, 螢幕, 黑色 的圖片&#10;&#10;自動產生的描述">
            <a:extLst>
              <a:ext uri="{FF2B5EF4-FFF2-40B4-BE49-F238E27FC236}">
                <a16:creationId xmlns:a16="http://schemas.microsoft.com/office/drawing/2014/main" id="{6D02DADD-58C4-42B5-A533-8CEA53C5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88" y="1519936"/>
            <a:ext cx="9680624" cy="4710933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EFD261DE-58D9-49CF-AF9D-A058C463C284}"/>
              </a:ext>
            </a:extLst>
          </p:cNvPr>
          <p:cNvSpPr txBox="1"/>
          <p:nvPr/>
        </p:nvSpPr>
        <p:spPr>
          <a:xfrm>
            <a:off x="1170040" y="317500"/>
            <a:ext cx="4925960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資料視覺化</a:t>
            </a:r>
            <a:endParaRPr lang="en-US" altLang="zh-TW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TW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Grafana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A412B60C-C320-40A2-9B2B-276E0020FB3D}"/>
              </a:ext>
            </a:extLst>
          </p:cNvPr>
          <p:cNvSpPr txBox="1">
            <a:spLocks/>
          </p:cNvSpPr>
          <p:nvPr/>
        </p:nvSpPr>
        <p:spPr>
          <a:xfrm>
            <a:off x="5544069" y="321627"/>
            <a:ext cx="5677226" cy="111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桃園市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各站懸浮微粒空污儀表板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12863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Grafana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圖片 5" descr="一張含有 螢幕擷取畫面, 黑色, 螢幕, 監視器 的圖片&#10;&#10;自動產生的描述">
            <a:extLst>
              <a:ext uri="{FF2B5EF4-FFF2-40B4-BE49-F238E27FC236}">
                <a16:creationId xmlns:a16="http://schemas.microsoft.com/office/drawing/2014/main" id="{67883360-638B-49CD-8446-FA9F792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74" y="1372634"/>
            <a:ext cx="10407395" cy="4907487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EFD261DE-58D9-49CF-AF9D-A058C463C284}"/>
              </a:ext>
            </a:extLst>
          </p:cNvPr>
          <p:cNvSpPr txBox="1"/>
          <p:nvPr/>
        </p:nvSpPr>
        <p:spPr>
          <a:xfrm>
            <a:off x="1170040" y="283139"/>
            <a:ext cx="4925960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資料視覺化</a:t>
            </a:r>
            <a:endParaRPr lang="en-US" altLang="zh-TW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TW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Grafana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F1D013A5-F0E6-462F-8CAF-E0A705B495F8}"/>
              </a:ext>
            </a:extLst>
          </p:cNvPr>
          <p:cNvSpPr txBox="1">
            <a:spLocks/>
          </p:cNvSpPr>
          <p:nvPr/>
        </p:nvSpPr>
        <p:spPr>
          <a:xfrm>
            <a:off x="5686518" y="232398"/>
            <a:ext cx="5677226" cy="1758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桃園市各測站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預測下一小時各站懸浮微粒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80F237-8C1A-434C-8846-8D428CF52F2B}"/>
              </a:ext>
            </a:extLst>
          </p:cNvPr>
          <p:cNvSpPr/>
          <p:nvPr/>
        </p:nvSpPr>
        <p:spPr>
          <a:xfrm>
            <a:off x="718672" y="3082992"/>
            <a:ext cx="6645690" cy="1842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5CD097F-B138-4A7B-A36F-4BF1E4D29386}"/>
              </a:ext>
            </a:extLst>
          </p:cNvPr>
          <p:cNvSpPr txBox="1">
            <a:spLocks/>
          </p:cNvSpPr>
          <p:nvPr/>
        </p:nvSpPr>
        <p:spPr>
          <a:xfrm>
            <a:off x="987458" y="5012902"/>
            <a:ext cx="9002115" cy="1199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當預測數值超標，即有警報顯示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可提醒使用者 避免前往或做預防準備  </a:t>
            </a:r>
            <a:endParaRPr lang="en-US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2426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5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75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3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980CC9-3066-4178-8D4D-7F4710E7AB57}"/>
              </a:ext>
            </a:extLst>
          </p:cNvPr>
          <p:cNvGrpSpPr/>
          <p:nvPr/>
        </p:nvGrpSpPr>
        <p:grpSpPr>
          <a:xfrm>
            <a:off x="-5715" y="56254"/>
            <a:ext cx="5098415" cy="558075"/>
            <a:chOff x="-5715" y="56254"/>
            <a:chExt cx="3419009" cy="5580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185805-130D-4137-AC01-DF8A3A1EB298}"/>
                </a:ext>
              </a:extLst>
            </p:cNvPr>
            <p:cNvSpPr/>
            <p:nvPr/>
          </p:nvSpPr>
          <p:spPr>
            <a:xfrm>
              <a:off x="-5715" y="127635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41C869-E5F4-4EA0-B258-66B0C2FEEB94}"/>
                </a:ext>
              </a:extLst>
            </p:cNvPr>
            <p:cNvSpPr/>
            <p:nvPr/>
          </p:nvSpPr>
          <p:spPr>
            <a:xfrm>
              <a:off x="403860" y="127635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AD2EA77-45C0-4252-BE5C-FF52407AD3F2}"/>
                </a:ext>
              </a:extLst>
            </p:cNvPr>
            <p:cNvSpPr txBox="1"/>
            <p:nvPr/>
          </p:nvSpPr>
          <p:spPr>
            <a:xfrm>
              <a:off x="431687" y="56254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en-US" altLang="zh-CN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Grafana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B3E8F66-59BF-4750-873D-9F78EB0DE7E4}"/>
              </a:ext>
            </a:extLst>
          </p:cNvPr>
          <p:cNvGrpSpPr/>
          <p:nvPr/>
        </p:nvGrpSpPr>
        <p:grpSpPr>
          <a:xfrm>
            <a:off x="9084075" y="6212851"/>
            <a:ext cx="2981607" cy="558075"/>
            <a:chOff x="9084075" y="6212851"/>
            <a:chExt cx="2981607" cy="5580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996DAB-057D-4284-B705-F7C82395C548}"/>
                </a:ext>
              </a:extLst>
            </p:cNvPr>
            <p:cNvSpPr/>
            <p:nvPr/>
          </p:nvSpPr>
          <p:spPr>
            <a:xfrm>
              <a:off x="11488195" y="6319781"/>
              <a:ext cx="367030" cy="388620"/>
            </a:xfrm>
            <a:prstGeom prst="rect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1C6732-46D6-4E83-89EB-2932E3CB6497}"/>
                </a:ext>
              </a:extLst>
            </p:cNvPr>
            <p:cNvSpPr/>
            <p:nvPr/>
          </p:nvSpPr>
          <p:spPr>
            <a:xfrm>
              <a:off x="11366826" y="6319781"/>
              <a:ext cx="76200" cy="387985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5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397E9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9" name="文本占位符 3">
              <a:extLst>
                <a:ext uri="{FF2B5EF4-FFF2-40B4-BE49-F238E27FC236}">
                  <a16:creationId xmlns:a16="http://schemas.microsoft.com/office/drawing/2014/main" id="{656FB5AF-738B-425D-B17B-91632200E6EF}"/>
                </a:ext>
              </a:extLst>
            </p:cNvPr>
            <p:cNvSpPr txBox="1"/>
            <p:nvPr/>
          </p:nvSpPr>
          <p:spPr>
            <a:xfrm>
              <a:off x="9084075" y="6212851"/>
              <a:ext cx="2981607" cy="55807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63930" rtl="0" eaLnBrk="1" latinLnBrk="0" hangingPunct="1">
                <a:lnSpc>
                  <a:spcPct val="90000"/>
                </a:lnSpc>
                <a:spcBef>
                  <a:spcPts val="1055"/>
                </a:spcBef>
                <a:buFont typeface="Arial" panose="020B0604020202020204" pitchFamily="34" charset="0"/>
                <a:buNone/>
                <a:defRPr sz="2955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326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3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52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8783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6979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517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3436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16325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98290" indent="-241300" algn="l" defTabSz="963930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TW" alt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報告人：雷家榮</a:t>
              </a:r>
              <a:endParaRPr kumimoji="1"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EFD261DE-58D9-49CF-AF9D-A058C463C284}"/>
              </a:ext>
            </a:extLst>
          </p:cNvPr>
          <p:cNvSpPr txBox="1"/>
          <p:nvPr/>
        </p:nvSpPr>
        <p:spPr>
          <a:xfrm>
            <a:off x="1170040" y="317500"/>
            <a:ext cx="4925960" cy="6623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zh-TW" altLang="en-US" sz="4265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資料視覺化</a:t>
            </a:r>
            <a:endParaRPr lang="en-US" altLang="zh-TW" sz="4265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TW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Grafana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A412B60C-C320-40A2-9B2B-276E0020FB3D}"/>
              </a:ext>
            </a:extLst>
          </p:cNvPr>
          <p:cNvSpPr txBox="1">
            <a:spLocks/>
          </p:cNvSpPr>
          <p:nvPr/>
        </p:nvSpPr>
        <p:spPr>
          <a:xfrm>
            <a:off x="8002953" y="290871"/>
            <a:ext cx="3668757" cy="111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桃園市各分站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懸浮微粒空污儀表板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D0AC3D-C01E-4821-B437-FE23BF835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62" y="1367474"/>
            <a:ext cx="3858163" cy="4782217"/>
          </a:xfrm>
          <a:prstGeom prst="rect">
            <a:avLst/>
          </a:prstGeom>
        </p:spPr>
      </p:pic>
      <p:pic>
        <p:nvPicPr>
          <p:cNvPr id="5" name="圖片 4" descr="一張含有 草, 監視器, 黑色, 螢幕 的圖片&#10;&#10;自動產生的描述">
            <a:extLst>
              <a:ext uri="{FF2B5EF4-FFF2-40B4-BE49-F238E27FC236}">
                <a16:creationId xmlns:a16="http://schemas.microsoft.com/office/drawing/2014/main" id="{F64BADF5-40A2-4775-A1EF-A20D2CA37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3" y="1336849"/>
            <a:ext cx="7481404" cy="430326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E109C57-CA82-4ABE-A1C5-DF483504CAA3}"/>
              </a:ext>
            </a:extLst>
          </p:cNvPr>
          <p:cNvSpPr/>
          <p:nvPr/>
        </p:nvSpPr>
        <p:spPr>
          <a:xfrm>
            <a:off x="8294793" y="1470474"/>
            <a:ext cx="2727168" cy="869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E5B020-9D2C-4B3A-85CC-75995B8E2F33}"/>
              </a:ext>
            </a:extLst>
          </p:cNvPr>
          <p:cNvSpPr/>
          <p:nvPr/>
        </p:nvSpPr>
        <p:spPr>
          <a:xfrm>
            <a:off x="267943" y="1831098"/>
            <a:ext cx="2032806" cy="1049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29A005-AF5D-4D44-A97A-DD2876277EFA}"/>
              </a:ext>
            </a:extLst>
          </p:cNvPr>
          <p:cNvSpPr/>
          <p:nvPr/>
        </p:nvSpPr>
        <p:spPr>
          <a:xfrm>
            <a:off x="4564640" y="1831097"/>
            <a:ext cx="1452702" cy="804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20711CC-5ADB-4A58-A0A2-A28EBCE7856A}"/>
              </a:ext>
            </a:extLst>
          </p:cNvPr>
          <p:cNvSpPr/>
          <p:nvPr/>
        </p:nvSpPr>
        <p:spPr>
          <a:xfrm>
            <a:off x="336774" y="3048000"/>
            <a:ext cx="951251" cy="482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A22AD2-BC73-4BAC-9672-BEBE011C1571}"/>
              </a:ext>
            </a:extLst>
          </p:cNvPr>
          <p:cNvSpPr/>
          <p:nvPr/>
        </p:nvSpPr>
        <p:spPr>
          <a:xfrm>
            <a:off x="1521562" y="3043085"/>
            <a:ext cx="951251" cy="482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7B6CA8-93FA-4CAA-8E8E-24A256BF7C02}"/>
              </a:ext>
            </a:extLst>
          </p:cNvPr>
          <p:cNvSpPr/>
          <p:nvPr/>
        </p:nvSpPr>
        <p:spPr>
          <a:xfrm>
            <a:off x="3157394" y="2944823"/>
            <a:ext cx="951251" cy="585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B6E25DA-5E50-4920-AA62-F30F610EA6E9}"/>
              </a:ext>
            </a:extLst>
          </p:cNvPr>
          <p:cNvSpPr/>
          <p:nvPr/>
        </p:nvSpPr>
        <p:spPr>
          <a:xfrm>
            <a:off x="4742832" y="2726332"/>
            <a:ext cx="2877168" cy="804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EF8F8B1-537E-4FDF-A328-4B7CBD3E6CEF}"/>
              </a:ext>
            </a:extLst>
          </p:cNvPr>
          <p:cNvSpPr/>
          <p:nvPr/>
        </p:nvSpPr>
        <p:spPr>
          <a:xfrm>
            <a:off x="411721" y="3603372"/>
            <a:ext cx="3275375" cy="1628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1F03443-F4E4-459F-896C-A819A6C2C8E5}"/>
              </a:ext>
            </a:extLst>
          </p:cNvPr>
          <p:cNvSpPr/>
          <p:nvPr/>
        </p:nvSpPr>
        <p:spPr>
          <a:xfrm>
            <a:off x="4084081" y="3578790"/>
            <a:ext cx="3275375" cy="1628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11526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等腰三角形 22"/>
          <p:cNvSpPr/>
          <p:nvPr/>
        </p:nvSpPr>
        <p:spPr>
          <a:xfrm rot="5400000">
            <a:off x="-354902" y="1593655"/>
            <a:ext cx="2812747" cy="2101740"/>
          </a:xfrm>
          <a:prstGeom prst="triangl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4772561" y="283750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未來展望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0384747" y="2655849"/>
            <a:ext cx="2069408" cy="1546303"/>
          </a:xfrm>
          <a:prstGeom prst="triangl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等腰三角形 20"/>
          <p:cNvSpPr/>
          <p:nvPr/>
        </p:nvSpPr>
        <p:spPr>
          <a:xfrm rot="5400000">
            <a:off x="-436508" y="2327919"/>
            <a:ext cx="3458403" cy="2584187"/>
          </a:xfrm>
          <a:prstGeom prst="triangle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7928" y="2883669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zh-CN" altLang="en-US" sz="9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30404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  <p:bldP spid="22" grpId="0" animBg="1"/>
      <p:bldP spid="21" grpId="0" animBg="1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-5715" y="127635"/>
            <a:ext cx="367030" cy="38862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3860" y="127635"/>
            <a:ext cx="76200" cy="38798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80" name="文本占位符 3"/>
          <p:cNvSpPr txBox="1"/>
          <p:nvPr/>
        </p:nvSpPr>
        <p:spPr>
          <a:xfrm>
            <a:off x="431687" y="56254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3930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393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kumimoji="1" lang="zh-TW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未來展望</a:t>
            </a:r>
            <a:endParaRPr kumimoji="1"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reeform 16"/>
          <p:cNvSpPr/>
          <p:nvPr/>
        </p:nvSpPr>
        <p:spPr bwMode="auto">
          <a:xfrm rot="11258092">
            <a:off x="9777540" y="2342228"/>
            <a:ext cx="1971287" cy="1748896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899" tIns="60950" rIns="121899" bIns="6095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5" name="Freeform 16"/>
          <p:cNvSpPr/>
          <p:nvPr/>
        </p:nvSpPr>
        <p:spPr bwMode="auto">
          <a:xfrm rot="11258092">
            <a:off x="6193400" y="4822990"/>
            <a:ext cx="1971287" cy="1748896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899" tIns="60950" rIns="121899" bIns="6095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9" name="Freeform 6"/>
          <p:cNvSpPr/>
          <p:nvPr/>
        </p:nvSpPr>
        <p:spPr bwMode="auto">
          <a:xfrm>
            <a:off x="6281593" y="2818849"/>
            <a:ext cx="5902655" cy="4032171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899" tIns="60950" rIns="121899" bIns="6095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3" name="Freeform 16"/>
          <p:cNvSpPr/>
          <p:nvPr/>
        </p:nvSpPr>
        <p:spPr bwMode="auto">
          <a:xfrm rot="458092">
            <a:off x="8619215" y="4255621"/>
            <a:ext cx="1971287" cy="1748896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899" tIns="60950" rIns="121899" bIns="6095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0" name="Freeform 11"/>
          <p:cNvSpPr/>
          <p:nvPr/>
        </p:nvSpPr>
        <p:spPr bwMode="auto">
          <a:xfrm>
            <a:off x="5047948" y="2938010"/>
            <a:ext cx="548149" cy="518547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99" tIns="60950" rIns="121899" bIns="6095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1" name="Freeform 16"/>
          <p:cNvSpPr>
            <a:spLocks noEditPoints="1"/>
          </p:cNvSpPr>
          <p:nvPr/>
        </p:nvSpPr>
        <p:spPr bwMode="auto">
          <a:xfrm>
            <a:off x="2952993" y="4483349"/>
            <a:ext cx="495239" cy="495266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899" tIns="60950" rIns="121899" bIns="6095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45797" y="1513188"/>
            <a:ext cx="2514292" cy="1346859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+mn-lt"/>
              </a:rPr>
              <a:t>提供更多變數予預測模型使用</a:t>
            </a:r>
          </a:p>
          <a:p>
            <a:r>
              <a:rPr lang="zh-TW" altLang="en-US" dirty="0">
                <a:sym typeface="+mn-lt"/>
              </a:rPr>
              <a:t>並將資料回傳至雲端叢集式架構，運用</a:t>
            </a:r>
            <a:r>
              <a:rPr lang="en-US" altLang="zh-TW" dirty="0">
                <a:sym typeface="+mn-lt"/>
              </a:rPr>
              <a:t>Spark </a:t>
            </a:r>
            <a:r>
              <a:rPr lang="en-US" altLang="zh-TW" dirty="0" err="1">
                <a:sym typeface="+mn-lt"/>
              </a:rPr>
              <a:t>MLlib</a:t>
            </a:r>
            <a:r>
              <a:rPr lang="en-US" altLang="zh-TW" dirty="0">
                <a:sym typeface="+mn-lt"/>
              </a:rPr>
              <a:t> </a:t>
            </a:r>
            <a:r>
              <a:rPr lang="zh-TW" altLang="en-US" dirty="0">
                <a:sym typeface="+mn-lt"/>
              </a:rPr>
              <a:t>執行機器、深度學習建立模型</a:t>
            </a:r>
            <a:r>
              <a:rPr lang="zh-CN" altLang="en-US" dirty="0">
                <a:sym typeface="+mn-lt"/>
              </a:rPr>
              <a:t>。</a:t>
            </a:r>
            <a:endParaRPr lang="en-GB" altLang="zh-CN" dirty="0">
              <a:sym typeface="+mn-lt"/>
            </a:endParaRPr>
          </a:p>
        </p:txBody>
      </p:sp>
      <p:sp>
        <p:nvSpPr>
          <p:cNvPr id="43" name="TextBox 170"/>
          <p:cNvSpPr txBox="1"/>
          <p:nvPr/>
        </p:nvSpPr>
        <p:spPr>
          <a:xfrm>
            <a:off x="7482179" y="1195984"/>
            <a:ext cx="3865525" cy="429847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01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—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增加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IoT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及其他感測器佈署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41"/>
          <p:cNvSpPr txBox="1"/>
          <p:nvPr/>
        </p:nvSpPr>
        <p:spPr>
          <a:xfrm>
            <a:off x="5742968" y="3456556"/>
            <a:ext cx="3849088" cy="700528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+mn-lt"/>
              </a:rPr>
              <a:t>目前僅針對</a:t>
            </a:r>
            <a:r>
              <a:rPr lang="en-US" altLang="zh-TW" dirty="0">
                <a:sym typeface="+mn-lt"/>
              </a:rPr>
              <a:t>PM2.5</a:t>
            </a:r>
            <a:r>
              <a:rPr lang="zh-TW" altLang="en-US" dirty="0">
                <a:sym typeface="+mn-lt"/>
              </a:rPr>
              <a:t>進行細懸浮微粒進行預測，希望未來能一併對於懸浮微粒</a:t>
            </a:r>
            <a:r>
              <a:rPr lang="en-US" altLang="zh-TW" dirty="0">
                <a:sym typeface="+mn-lt"/>
              </a:rPr>
              <a:t>(PM10)</a:t>
            </a:r>
            <a:r>
              <a:rPr lang="zh-TW" altLang="en-US" dirty="0">
                <a:sym typeface="+mn-lt"/>
              </a:rPr>
              <a:t>進行探討</a:t>
            </a:r>
            <a:r>
              <a:rPr lang="zh-CN" altLang="en-US" dirty="0">
                <a:sym typeface="+mn-lt"/>
              </a:rPr>
              <a:t>。</a:t>
            </a:r>
            <a:endParaRPr lang="en-GB" altLang="zh-CN" dirty="0"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5778595" y="3094020"/>
            <a:ext cx="3987197" cy="429847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02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—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增加預測懸浮微粒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(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PM10)</a:t>
            </a:r>
          </a:p>
        </p:txBody>
      </p:sp>
      <p:sp>
        <p:nvSpPr>
          <p:cNvPr id="46" name="TextBox 41"/>
          <p:cNvSpPr txBox="1"/>
          <p:nvPr/>
        </p:nvSpPr>
        <p:spPr>
          <a:xfrm>
            <a:off x="3346790" y="4918940"/>
            <a:ext cx="3193385" cy="1346859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+mn-lt"/>
              </a:rPr>
              <a:t>例如鄰近污染源的廢氣排放量、廢氣排放時間等數據，利用不同的分群方式，以找出最符合實際應用的類別分類。</a:t>
            </a:r>
            <a:r>
              <a:rPr lang="zh-CN" altLang="en-US" dirty="0">
                <a:sym typeface="+mn-lt"/>
              </a:rPr>
              <a:t>。</a:t>
            </a:r>
            <a:endParaRPr lang="en-GB" altLang="zh-CN" dirty="0"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3586436" y="4556405"/>
            <a:ext cx="4515148" cy="429847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03—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獲取更多相關數據資料探討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61"/>
            <a:ext cx="814082" cy="675996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defRPr/>
            </a:pPr>
            <a:r>
              <a:rPr lang="en-US" altLang="zh-CN" sz="3800" b="1" dirty="0">
                <a:solidFill>
                  <a:schemeClr val="bg1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01</a:t>
            </a:r>
            <a:endParaRPr lang="zh-CN" altLang="en-US" sz="3800" b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9" name="TextBox 170"/>
          <p:cNvSpPr txBox="1"/>
          <p:nvPr/>
        </p:nvSpPr>
        <p:spPr>
          <a:xfrm>
            <a:off x="9245316" y="4921052"/>
            <a:ext cx="814082" cy="675996"/>
          </a:xfrm>
          <a:prstGeom prst="rect">
            <a:avLst/>
          </a:prstGeom>
          <a:solidFill>
            <a:schemeClr val="bg1"/>
          </a:solidFill>
        </p:spPr>
        <p:txBody>
          <a:bodyPr wrap="square" lIns="91426" tIns="45713" rIns="91426" bIns="45713" rtlCol="0">
            <a:spAutoFit/>
          </a:bodyPr>
          <a:lstStyle/>
          <a:p>
            <a:pPr>
              <a:defRPr/>
            </a:pPr>
            <a:r>
              <a:rPr lang="en-US" altLang="zh-CN" sz="3800" b="1" dirty="0">
                <a:solidFill>
                  <a:schemeClr val="accent2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02</a:t>
            </a:r>
            <a:endParaRPr lang="zh-CN" altLang="en-US" sz="3800" b="1" dirty="0">
              <a:solidFill>
                <a:schemeClr val="accent2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0" name="TextBox 170"/>
          <p:cNvSpPr txBox="1"/>
          <p:nvPr/>
        </p:nvSpPr>
        <p:spPr>
          <a:xfrm>
            <a:off x="6779822" y="5368116"/>
            <a:ext cx="814082" cy="675996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defRPr/>
            </a:pPr>
            <a:r>
              <a:rPr lang="en-US" altLang="zh-CN" sz="3800" b="1" dirty="0">
                <a:solidFill>
                  <a:schemeClr val="bg1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03</a:t>
            </a:r>
            <a:endParaRPr lang="zh-CN" altLang="en-US" sz="3800" b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7" name="Text Placeholder 32"/>
          <p:cNvSpPr txBox="1"/>
          <p:nvPr/>
        </p:nvSpPr>
        <p:spPr>
          <a:xfrm>
            <a:off x="1072514" y="1891030"/>
            <a:ext cx="5599529" cy="1023693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defRPr>
            </a:lvl1pPr>
          </a:lstStyle>
          <a:p>
            <a:r>
              <a:rPr lang="zh-TW" altLang="en-US" dirty="0">
                <a:sym typeface="Arial" panose="020B0604020202020204" pitchFamily="34" charset="0"/>
              </a:rPr>
              <a:t>本組目前僅建立一小時的空氣品質預測模型，在精準度上仍有很大的進步空間，未來希望能夠精進</a:t>
            </a:r>
            <a:r>
              <a:rPr lang="en-US" altLang="zh-TW" dirty="0">
                <a:sym typeface="Arial" panose="020B0604020202020204" pitchFamily="34" charset="0"/>
              </a:rPr>
              <a:t>1~8</a:t>
            </a:r>
            <a:r>
              <a:rPr lang="zh-TW" altLang="en-US" dirty="0">
                <a:sym typeface="Arial" panose="020B0604020202020204" pitchFamily="34" charset="0"/>
              </a:rPr>
              <a:t>小時的預測精準度，以提供更有效的空氣品質預測模型</a:t>
            </a:r>
            <a:r>
              <a:rPr lang="zh-CN" altLang="en-US" dirty="0">
                <a:sym typeface="Arial" panose="020B0604020202020204" pitchFamily="34" charset="0"/>
              </a:rPr>
              <a:t>。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1072830" y="1442372"/>
            <a:ext cx="5962832" cy="337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系統仍為測試階段，距離大範圍預測，仍有精進空間</a:t>
            </a:r>
            <a:endParaRPr lang="en-AU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29" grpId="0" bldLvl="0" animBg="1"/>
      <p:bldP spid="33" grpId="0" bldLvl="0" animBg="1"/>
      <p:bldP spid="40" grpId="0" bldLvl="0" animBg="1"/>
      <p:bldP spid="41" grpId="0" bldLvl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0" grpId="0"/>
      <p:bldP spid="27" grpId="0"/>
      <p:bldP spid="2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等腰三角形 22"/>
          <p:cNvSpPr/>
          <p:nvPr/>
        </p:nvSpPr>
        <p:spPr>
          <a:xfrm rot="5400000">
            <a:off x="-354902" y="1593655"/>
            <a:ext cx="2812747" cy="2101740"/>
          </a:xfrm>
          <a:prstGeom prst="triangl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4772561" y="283750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參考資料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0384747" y="2655849"/>
            <a:ext cx="2069408" cy="1546303"/>
          </a:xfrm>
          <a:prstGeom prst="triangl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等腰三角形 20"/>
          <p:cNvSpPr/>
          <p:nvPr/>
        </p:nvSpPr>
        <p:spPr>
          <a:xfrm rot="5400000">
            <a:off x="-436508" y="2327919"/>
            <a:ext cx="3458403" cy="2584187"/>
          </a:xfrm>
          <a:prstGeom prst="triangle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7928" y="2883669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07</a:t>
            </a:r>
            <a:endParaRPr lang="zh-CN" altLang="en-US" sz="9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3177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  <p:bldP spid="22" grpId="0" animBg="1"/>
      <p:bldP spid="21" grpId="0" animBg="1"/>
      <p:bldP spid="4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4735</Words>
  <Application>Microsoft Office PowerPoint</Application>
  <PresentationFormat>寬螢幕</PresentationFormat>
  <Paragraphs>1185</Paragraphs>
  <Slides>103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103</vt:i4>
      </vt:variant>
    </vt:vector>
  </HeadingPairs>
  <TitlesOfParts>
    <vt:vector size="125" baseType="lpstr">
      <vt:lpstr>Agency FB</vt:lpstr>
      <vt:lpstr>Franklin Gothic Book</vt:lpstr>
      <vt:lpstr>Gen Jyuu Gothic Bold</vt:lpstr>
      <vt:lpstr>Gen Jyuu Gothic Monospace Heavy</vt:lpstr>
      <vt:lpstr>Gen Jyuu Gothic Monospace Mediu</vt:lpstr>
      <vt:lpstr>LilyUPC</vt:lpstr>
      <vt:lpstr>Microsoft YaHei</vt:lpstr>
      <vt:lpstr>Microsoft YaHei</vt:lpstr>
      <vt:lpstr>宋体</vt:lpstr>
      <vt:lpstr>Swis721 Lt BT</vt:lpstr>
      <vt:lpstr>新細明體</vt:lpstr>
      <vt:lpstr>Arial</vt:lpstr>
      <vt:lpstr>Calibri</vt:lpstr>
      <vt:lpstr>Calibri Light</vt:lpstr>
      <vt:lpstr>Cambria Math</vt:lpstr>
      <vt:lpstr>Century Gothic</vt:lpstr>
      <vt:lpstr>Impact</vt:lpstr>
      <vt:lpstr>Segoe UI Emoji</vt:lpstr>
      <vt:lpstr>Segoe UI Semilight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雷龍</dc:creator>
  <cp:lastModifiedBy>Windows 使用者</cp:lastModifiedBy>
  <cp:revision>283</cp:revision>
  <dcterms:created xsi:type="dcterms:W3CDTF">2019-12-26T14:10:07Z</dcterms:created>
  <dcterms:modified xsi:type="dcterms:W3CDTF">2020-01-20T02:24:06Z</dcterms:modified>
</cp:coreProperties>
</file>